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4.xml" ContentType="application/vnd.openxmlformats-officedocument.theme+xml"/>
  <Override PartName="/ppt/theme/theme3.xml" ContentType="application/vnd.openxmlformats-officedocument.theme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handoutMasters/handoutMaster1.xml" ContentType="application/vnd.openxmlformats-officedocument.presentationml.handoutMaster+xml"/>
  <Override PartName="/ppt/theme/theme5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08" r:id="rId3"/>
  </p:sldMasterIdLst>
  <p:notesMasterIdLst>
    <p:notesMasterId r:id="rId24"/>
  </p:notesMasterIdLst>
  <p:handoutMasterIdLst>
    <p:handoutMasterId r:id="rId25"/>
  </p:handoutMasterIdLst>
  <p:sldIdLst>
    <p:sldId id="258" r:id="rId4"/>
    <p:sldId id="308" r:id="rId5"/>
    <p:sldId id="331" r:id="rId6"/>
    <p:sldId id="281" r:id="rId7"/>
    <p:sldId id="291" r:id="rId8"/>
    <p:sldId id="332" r:id="rId9"/>
    <p:sldId id="347" r:id="rId10"/>
    <p:sldId id="333" r:id="rId11"/>
    <p:sldId id="334" r:id="rId12"/>
    <p:sldId id="336" r:id="rId13"/>
    <p:sldId id="338" r:id="rId14"/>
    <p:sldId id="339" r:id="rId15"/>
    <p:sldId id="340" r:id="rId16"/>
    <p:sldId id="341" r:id="rId17"/>
    <p:sldId id="342" r:id="rId18"/>
    <p:sldId id="343" r:id="rId19"/>
    <p:sldId id="350" r:id="rId20"/>
    <p:sldId id="352" r:id="rId21"/>
    <p:sldId id="351" r:id="rId22"/>
    <p:sldId id="34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33" Type="http://schemas.openxmlformats.org/officeDocument/2006/relationships/customXml" Target="../customXml/item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ustomXml" Target="../customXml/item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Graphs!$A$34</c:f>
              <c:strCache>
                <c:ptCount val="1"/>
                <c:pt idx="0">
                  <c:v>2013/14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Graphs!$B$33:$F$33</c:f>
              <c:strCache>
                <c:ptCount val="5"/>
                <c:pt idx="0">
                  <c:v>Travel Agency</c:v>
                </c:pt>
                <c:pt idx="1">
                  <c:v>Transportation</c:v>
                </c:pt>
                <c:pt idx="2">
                  <c:v>Food and Beverages</c:v>
                </c:pt>
                <c:pt idx="3">
                  <c:v>Accommodation</c:v>
                </c:pt>
                <c:pt idx="4">
                  <c:v>Incidental Services</c:v>
                </c:pt>
              </c:strCache>
            </c:strRef>
          </c:cat>
          <c:val>
            <c:numRef>
              <c:f>Graphs!$B$34:$F$34</c:f>
              <c:numCache>
                <c:formatCode>General</c:formatCode>
                <c:ptCount val="5"/>
                <c:pt idx="0">
                  <c:v>2</c:v>
                </c:pt>
                <c:pt idx="1">
                  <c:v>52</c:v>
                </c:pt>
                <c:pt idx="2">
                  <c:v>4</c:v>
                </c:pt>
                <c:pt idx="3">
                  <c:v>40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E6-49FC-8928-B75C61789CBC}"/>
            </c:ext>
          </c:extLst>
        </c:ser>
        <c:ser>
          <c:idx val="1"/>
          <c:order val="1"/>
          <c:tx>
            <c:strRef>
              <c:f>Graphs!$A$35</c:f>
              <c:strCache>
                <c:ptCount val="1"/>
                <c:pt idx="0">
                  <c:v>2014/15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Graphs!$B$33:$F$33</c:f>
              <c:strCache>
                <c:ptCount val="5"/>
                <c:pt idx="0">
                  <c:v>Travel Agency</c:v>
                </c:pt>
                <c:pt idx="1">
                  <c:v>Transportation</c:v>
                </c:pt>
                <c:pt idx="2">
                  <c:v>Food and Beverages</c:v>
                </c:pt>
                <c:pt idx="3">
                  <c:v>Accommodation</c:v>
                </c:pt>
                <c:pt idx="4">
                  <c:v>Incidental Services</c:v>
                </c:pt>
              </c:strCache>
            </c:strRef>
          </c:cat>
          <c:val>
            <c:numRef>
              <c:f>Graphs!$B$35:$F$35</c:f>
              <c:numCache>
                <c:formatCode>General</c:formatCode>
                <c:ptCount val="5"/>
                <c:pt idx="0">
                  <c:v>2</c:v>
                </c:pt>
                <c:pt idx="1">
                  <c:v>50</c:v>
                </c:pt>
                <c:pt idx="2">
                  <c:v>8</c:v>
                </c:pt>
                <c:pt idx="3">
                  <c:v>37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E6-49FC-8928-B75C61789CBC}"/>
            </c:ext>
          </c:extLst>
        </c:ser>
        <c:ser>
          <c:idx val="2"/>
          <c:order val="2"/>
          <c:tx>
            <c:strRef>
              <c:f>Graphs!$A$36</c:f>
              <c:strCache>
                <c:ptCount val="1"/>
                <c:pt idx="0">
                  <c:v>2015/16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Graphs!$B$33:$F$33</c:f>
              <c:strCache>
                <c:ptCount val="5"/>
                <c:pt idx="0">
                  <c:v>Travel Agency</c:v>
                </c:pt>
                <c:pt idx="1">
                  <c:v>Transportation</c:v>
                </c:pt>
                <c:pt idx="2">
                  <c:v>Food and Beverages</c:v>
                </c:pt>
                <c:pt idx="3">
                  <c:v>Accommodation</c:v>
                </c:pt>
                <c:pt idx="4">
                  <c:v>Incidental Services</c:v>
                </c:pt>
              </c:strCache>
            </c:strRef>
          </c:cat>
          <c:val>
            <c:numRef>
              <c:f>Graphs!$B$36:$F$36</c:f>
              <c:numCache>
                <c:formatCode>General</c:formatCode>
                <c:ptCount val="5"/>
                <c:pt idx="0">
                  <c:v>2</c:v>
                </c:pt>
                <c:pt idx="1">
                  <c:v>53</c:v>
                </c:pt>
                <c:pt idx="2">
                  <c:v>6</c:v>
                </c:pt>
                <c:pt idx="3">
                  <c:v>38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AE6-49FC-8928-B75C61789CBC}"/>
            </c:ext>
          </c:extLst>
        </c:ser>
        <c:ser>
          <c:idx val="3"/>
          <c:order val="3"/>
          <c:tx>
            <c:strRef>
              <c:f>Graphs!$A$37</c:f>
              <c:strCache>
                <c:ptCount val="1"/>
                <c:pt idx="0">
                  <c:v>2016/17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Graphs!$B$33:$F$33</c:f>
              <c:strCache>
                <c:ptCount val="5"/>
                <c:pt idx="0">
                  <c:v>Travel Agency</c:v>
                </c:pt>
                <c:pt idx="1">
                  <c:v>Transportation</c:v>
                </c:pt>
                <c:pt idx="2">
                  <c:v>Food and Beverages</c:v>
                </c:pt>
                <c:pt idx="3">
                  <c:v>Accommodation</c:v>
                </c:pt>
                <c:pt idx="4">
                  <c:v>Incidental Services</c:v>
                </c:pt>
              </c:strCache>
            </c:strRef>
          </c:cat>
          <c:val>
            <c:numRef>
              <c:f>Graphs!$B$37:$F$37</c:f>
              <c:numCache>
                <c:formatCode>General</c:formatCode>
                <c:ptCount val="5"/>
                <c:pt idx="0">
                  <c:v>2</c:v>
                </c:pt>
                <c:pt idx="1">
                  <c:v>52</c:v>
                </c:pt>
                <c:pt idx="2">
                  <c:v>7</c:v>
                </c:pt>
                <c:pt idx="3">
                  <c:v>37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AE6-49FC-8928-B75C61789CBC}"/>
            </c:ext>
          </c:extLst>
        </c:ser>
        <c:ser>
          <c:idx val="4"/>
          <c:order val="4"/>
          <c:tx>
            <c:strRef>
              <c:f>Graphs!$A$38</c:f>
              <c:strCache>
                <c:ptCount val="1"/>
                <c:pt idx="0">
                  <c:v>2017/18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Graphs!$B$33:$F$33</c:f>
              <c:strCache>
                <c:ptCount val="5"/>
                <c:pt idx="0">
                  <c:v>Travel Agency</c:v>
                </c:pt>
                <c:pt idx="1">
                  <c:v>Transportation</c:v>
                </c:pt>
                <c:pt idx="2">
                  <c:v>Food and Beverages</c:v>
                </c:pt>
                <c:pt idx="3">
                  <c:v>Accommodation</c:v>
                </c:pt>
                <c:pt idx="4">
                  <c:v>Incidental Services</c:v>
                </c:pt>
              </c:strCache>
            </c:strRef>
          </c:cat>
          <c:val>
            <c:numRef>
              <c:f>Graphs!$B$38:$F$38</c:f>
              <c:numCache>
                <c:formatCode>General</c:formatCode>
                <c:ptCount val="5"/>
                <c:pt idx="0">
                  <c:v>3</c:v>
                </c:pt>
                <c:pt idx="1">
                  <c:v>51</c:v>
                </c:pt>
                <c:pt idx="2">
                  <c:v>6</c:v>
                </c:pt>
                <c:pt idx="3">
                  <c:v>37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E6-49FC-8928-B75C61789C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11237984"/>
        <c:axId val="1111237000"/>
      </c:radarChart>
      <c:catAx>
        <c:axId val="1111237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1237000"/>
        <c:crosses val="autoZero"/>
        <c:auto val="1"/>
        <c:lblAlgn val="ctr"/>
        <c:lblOffset val="100"/>
        <c:noMultiLvlLbl val="0"/>
      </c:catAx>
      <c:valAx>
        <c:axId val="1111237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1237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5FCBFF-6278-45CD-8B2C-FA9E2A1A76AE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E08EC60-151E-4E92-A501-9F5A2CCBD0BB}">
      <dgm:prSet/>
      <dgm:spPr/>
      <dgm:t>
        <a:bodyPr/>
        <a:lstStyle/>
        <a:p>
          <a:r>
            <a:rPr lang="en-ZA" dirty="0"/>
            <a:t>Demarcation 1: MICE, the trigger</a:t>
          </a:r>
          <a:endParaRPr lang="en-US" dirty="0"/>
        </a:p>
      </dgm:t>
    </dgm:pt>
    <dgm:pt modelId="{43465FEE-6C3D-4DED-9897-7CA9D51BD81D}" type="parTrans" cxnId="{43770651-78F4-4DE6-8613-AE25D20B161C}">
      <dgm:prSet/>
      <dgm:spPr/>
      <dgm:t>
        <a:bodyPr/>
        <a:lstStyle/>
        <a:p>
          <a:endParaRPr lang="en-US"/>
        </a:p>
      </dgm:t>
    </dgm:pt>
    <dgm:pt modelId="{1FB82E60-56CA-4155-830D-A2847C5CA363}" type="sibTrans" cxnId="{43770651-78F4-4DE6-8613-AE25D20B161C}">
      <dgm:prSet/>
      <dgm:spPr/>
      <dgm:t>
        <a:bodyPr/>
        <a:lstStyle/>
        <a:p>
          <a:endParaRPr lang="en-US"/>
        </a:p>
      </dgm:t>
    </dgm:pt>
    <dgm:pt modelId="{6CC5EAD0-D292-4375-B8C9-76D241792075}">
      <dgm:prSet/>
      <dgm:spPr/>
      <dgm:t>
        <a:bodyPr/>
        <a:lstStyle/>
        <a:p>
          <a:r>
            <a:rPr lang="en-US" dirty="0"/>
            <a:t>Demarcation 2: Travel agent</a:t>
          </a:r>
        </a:p>
      </dgm:t>
    </dgm:pt>
    <dgm:pt modelId="{93F378FE-D279-45D4-9E3F-089BBC28C2F0}" type="parTrans" cxnId="{01FC67A5-39EC-4DFB-98C8-D892A8754BD7}">
      <dgm:prSet/>
      <dgm:spPr/>
      <dgm:t>
        <a:bodyPr/>
        <a:lstStyle/>
        <a:p>
          <a:endParaRPr lang="en-US"/>
        </a:p>
      </dgm:t>
    </dgm:pt>
    <dgm:pt modelId="{E590DA44-4E48-4547-839C-E5D843CB82D3}" type="sibTrans" cxnId="{01FC67A5-39EC-4DFB-98C8-D892A8754BD7}">
      <dgm:prSet/>
      <dgm:spPr/>
      <dgm:t>
        <a:bodyPr/>
        <a:lstStyle/>
        <a:p>
          <a:endParaRPr lang="en-US"/>
        </a:p>
      </dgm:t>
    </dgm:pt>
    <dgm:pt modelId="{898DFD8D-C6A8-4CFB-A11A-49E6D5582FD4}">
      <dgm:prSet/>
      <dgm:spPr/>
      <dgm:t>
        <a:bodyPr/>
        <a:lstStyle/>
        <a:p>
          <a:r>
            <a:rPr lang="en-ZA" dirty="0"/>
            <a:t>Demarcation 3: Transportation</a:t>
          </a:r>
        </a:p>
      </dgm:t>
    </dgm:pt>
    <dgm:pt modelId="{9DA7B287-8072-4371-9391-D085ACFF4597}" type="parTrans" cxnId="{8BE05447-C03A-4FBC-A55F-D44945608CB1}">
      <dgm:prSet/>
      <dgm:spPr/>
      <dgm:t>
        <a:bodyPr/>
        <a:lstStyle/>
        <a:p>
          <a:endParaRPr lang="en-US"/>
        </a:p>
      </dgm:t>
    </dgm:pt>
    <dgm:pt modelId="{994E4905-DDA4-4E6D-A73D-63BC3E559842}" type="sibTrans" cxnId="{8BE05447-C03A-4FBC-A55F-D44945608CB1}">
      <dgm:prSet/>
      <dgm:spPr/>
      <dgm:t>
        <a:bodyPr/>
        <a:lstStyle/>
        <a:p>
          <a:endParaRPr lang="en-US"/>
        </a:p>
      </dgm:t>
    </dgm:pt>
    <dgm:pt modelId="{EF22988E-DFF3-49A6-AC0A-540124123E64}">
      <dgm:prSet/>
      <dgm:spPr/>
      <dgm:t>
        <a:bodyPr/>
        <a:lstStyle/>
        <a:p>
          <a:r>
            <a:rPr lang="en-US" dirty="0"/>
            <a:t>Demarcation 4: Food and Beverages</a:t>
          </a:r>
        </a:p>
      </dgm:t>
    </dgm:pt>
    <dgm:pt modelId="{38E8605C-B66D-4DD2-A167-21AC8FEE5ECC}" type="parTrans" cxnId="{4833628C-2480-4EBE-94E3-E29F8BF8AD8F}">
      <dgm:prSet/>
      <dgm:spPr/>
      <dgm:t>
        <a:bodyPr/>
        <a:lstStyle/>
        <a:p>
          <a:endParaRPr lang="en-US"/>
        </a:p>
      </dgm:t>
    </dgm:pt>
    <dgm:pt modelId="{FCFF1F0A-B54B-41E6-9D09-6976C857A4AF}" type="sibTrans" cxnId="{4833628C-2480-4EBE-94E3-E29F8BF8AD8F}">
      <dgm:prSet/>
      <dgm:spPr/>
      <dgm:t>
        <a:bodyPr/>
        <a:lstStyle/>
        <a:p>
          <a:endParaRPr lang="en-US"/>
        </a:p>
      </dgm:t>
    </dgm:pt>
    <dgm:pt modelId="{46B9631C-A8A1-4D3A-98E2-21EB817B1199}">
      <dgm:prSet/>
      <dgm:spPr/>
      <dgm:t>
        <a:bodyPr/>
        <a:lstStyle/>
        <a:p>
          <a:r>
            <a:rPr lang="en-US" dirty="0"/>
            <a:t>Demarcation 5: Accommodation</a:t>
          </a:r>
        </a:p>
      </dgm:t>
    </dgm:pt>
    <dgm:pt modelId="{49AEBCCB-B149-4A9A-999F-AFEC657D5295}" type="parTrans" cxnId="{F794FFF2-8C5D-4AC4-9697-1DD75FE0E6A7}">
      <dgm:prSet/>
      <dgm:spPr/>
      <dgm:t>
        <a:bodyPr/>
        <a:lstStyle/>
        <a:p>
          <a:endParaRPr lang="en-US"/>
        </a:p>
      </dgm:t>
    </dgm:pt>
    <dgm:pt modelId="{9679CA2B-9B2A-4250-AEDF-D6BF8CA0AC8F}" type="sibTrans" cxnId="{F794FFF2-8C5D-4AC4-9697-1DD75FE0E6A7}">
      <dgm:prSet/>
      <dgm:spPr/>
      <dgm:t>
        <a:bodyPr/>
        <a:lstStyle/>
        <a:p>
          <a:endParaRPr lang="en-US"/>
        </a:p>
      </dgm:t>
    </dgm:pt>
    <dgm:pt modelId="{11A17313-8ED9-4162-B000-7EDDEE952E49}">
      <dgm:prSet/>
      <dgm:spPr/>
      <dgm:t>
        <a:bodyPr/>
        <a:lstStyle/>
        <a:p>
          <a:r>
            <a:rPr lang="en-US" dirty="0"/>
            <a:t>Demarcation 6: Incidental services</a:t>
          </a:r>
        </a:p>
      </dgm:t>
    </dgm:pt>
    <dgm:pt modelId="{4410C225-3DBB-4A6F-9989-52A2E81521CD}" type="parTrans" cxnId="{D9A7DE04-65B6-47B3-B475-B3BDDABF828D}">
      <dgm:prSet/>
      <dgm:spPr/>
      <dgm:t>
        <a:bodyPr/>
        <a:lstStyle/>
        <a:p>
          <a:endParaRPr lang="en-US"/>
        </a:p>
      </dgm:t>
    </dgm:pt>
    <dgm:pt modelId="{DE4D583E-2C36-46E2-AE37-EAB6AE053854}" type="sibTrans" cxnId="{D9A7DE04-65B6-47B3-B475-B3BDDABF828D}">
      <dgm:prSet/>
      <dgm:spPr/>
      <dgm:t>
        <a:bodyPr/>
        <a:lstStyle/>
        <a:p>
          <a:endParaRPr lang="en-US"/>
        </a:p>
      </dgm:t>
    </dgm:pt>
    <dgm:pt modelId="{BB08F506-B33E-40EC-9217-1DBAFBD164BF}" type="pres">
      <dgm:prSet presAssocID="{F35FCBFF-6278-45CD-8B2C-FA9E2A1A76AE}" presName="linear" presStyleCnt="0">
        <dgm:presLayoutVars>
          <dgm:dir/>
          <dgm:animLvl val="lvl"/>
          <dgm:resizeHandles val="exact"/>
        </dgm:presLayoutVars>
      </dgm:prSet>
      <dgm:spPr/>
    </dgm:pt>
    <dgm:pt modelId="{90332C39-ECF5-4235-8EA4-C422353AD148}" type="pres">
      <dgm:prSet presAssocID="{0E08EC60-151E-4E92-A501-9F5A2CCBD0BB}" presName="parentLin" presStyleCnt="0"/>
      <dgm:spPr/>
    </dgm:pt>
    <dgm:pt modelId="{70A17B70-5AA4-49A8-BD26-8B35CAC5EF98}" type="pres">
      <dgm:prSet presAssocID="{0E08EC60-151E-4E92-A501-9F5A2CCBD0BB}" presName="parentLeftMargin" presStyleLbl="node1" presStyleIdx="0" presStyleCnt="6"/>
      <dgm:spPr/>
    </dgm:pt>
    <dgm:pt modelId="{798DEC51-5281-4CD5-9CEE-8B51DDC6D7BE}" type="pres">
      <dgm:prSet presAssocID="{0E08EC60-151E-4E92-A501-9F5A2CCBD0BB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007F6983-DD57-41EB-A36C-A1D9CCCABFB0}" type="pres">
      <dgm:prSet presAssocID="{0E08EC60-151E-4E92-A501-9F5A2CCBD0BB}" presName="negativeSpace" presStyleCnt="0"/>
      <dgm:spPr/>
    </dgm:pt>
    <dgm:pt modelId="{38E26787-4E12-4A62-A3EC-F3B3B5CB80BB}" type="pres">
      <dgm:prSet presAssocID="{0E08EC60-151E-4E92-A501-9F5A2CCBD0BB}" presName="childText" presStyleLbl="conFgAcc1" presStyleIdx="0" presStyleCnt="6">
        <dgm:presLayoutVars>
          <dgm:bulletEnabled val="1"/>
        </dgm:presLayoutVars>
      </dgm:prSet>
      <dgm:spPr/>
    </dgm:pt>
    <dgm:pt modelId="{459EEBC9-8095-4B9B-B85F-23384C84C99D}" type="pres">
      <dgm:prSet presAssocID="{1FB82E60-56CA-4155-830D-A2847C5CA363}" presName="spaceBetweenRectangles" presStyleCnt="0"/>
      <dgm:spPr/>
    </dgm:pt>
    <dgm:pt modelId="{40A01758-B9E2-4EF6-9CFC-115AFFF7479F}" type="pres">
      <dgm:prSet presAssocID="{6CC5EAD0-D292-4375-B8C9-76D241792075}" presName="parentLin" presStyleCnt="0"/>
      <dgm:spPr/>
    </dgm:pt>
    <dgm:pt modelId="{A8AD386B-CF80-4C4A-95A2-7E9EB275CBFF}" type="pres">
      <dgm:prSet presAssocID="{6CC5EAD0-D292-4375-B8C9-76D241792075}" presName="parentLeftMargin" presStyleLbl="node1" presStyleIdx="0" presStyleCnt="6"/>
      <dgm:spPr/>
    </dgm:pt>
    <dgm:pt modelId="{9D4EA29D-D3D6-46C5-BFE0-E495E1D294D0}" type="pres">
      <dgm:prSet presAssocID="{6CC5EAD0-D292-4375-B8C9-76D241792075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A6F80FA8-7101-4304-949C-22003B5E21A4}" type="pres">
      <dgm:prSet presAssocID="{6CC5EAD0-D292-4375-B8C9-76D241792075}" presName="negativeSpace" presStyleCnt="0"/>
      <dgm:spPr/>
    </dgm:pt>
    <dgm:pt modelId="{AB238C08-DCAF-409D-8B14-1C553766EA97}" type="pres">
      <dgm:prSet presAssocID="{6CC5EAD0-D292-4375-B8C9-76D241792075}" presName="childText" presStyleLbl="conFgAcc1" presStyleIdx="1" presStyleCnt="6">
        <dgm:presLayoutVars>
          <dgm:bulletEnabled val="1"/>
        </dgm:presLayoutVars>
      </dgm:prSet>
      <dgm:spPr/>
    </dgm:pt>
    <dgm:pt modelId="{3586A8C6-7E7D-4412-9BC9-2E05A861655A}" type="pres">
      <dgm:prSet presAssocID="{E590DA44-4E48-4547-839C-E5D843CB82D3}" presName="spaceBetweenRectangles" presStyleCnt="0"/>
      <dgm:spPr/>
    </dgm:pt>
    <dgm:pt modelId="{D0E55380-2F34-4F6A-BC6D-7BCA00152847}" type="pres">
      <dgm:prSet presAssocID="{898DFD8D-C6A8-4CFB-A11A-49E6D5582FD4}" presName="parentLin" presStyleCnt="0"/>
      <dgm:spPr/>
    </dgm:pt>
    <dgm:pt modelId="{3EC26118-A090-4A66-968D-B978C9162E2E}" type="pres">
      <dgm:prSet presAssocID="{898DFD8D-C6A8-4CFB-A11A-49E6D5582FD4}" presName="parentLeftMargin" presStyleLbl="node1" presStyleIdx="1" presStyleCnt="6"/>
      <dgm:spPr/>
    </dgm:pt>
    <dgm:pt modelId="{58216320-41FE-4B89-9EC4-C1D62639C624}" type="pres">
      <dgm:prSet presAssocID="{898DFD8D-C6A8-4CFB-A11A-49E6D5582FD4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72763AD5-2139-42DA-8CD6-DDE189CCF0F8}" type="pres">
      <dgm:prSet presAssocID="{898DFD8D-C6A8-4CFB-A11A-49E6D5582FD4}" presName="negativeSpace" presStyleCnt="0"/>
      <dgm:spPr/>
    </dgm:pt>
    <dgm:pt modelId="{2D057345-A2C6-4A7E-AB25-B68B8F492FC5}" type="pres">
      <dgm:prSet presAssocID="{898DFD8D-C6A8-4CFB-A11A-49E6D5582FD4}" presName="childText" presStyleLbl="conFgAcc1" presStyleIdx="2" presStyleCnt="6">
        <dgm:presLayoutVars>
          <dgm:bulletEnabled val="1"/>
        </dgm:presLayoutVars>
      </dgm:prSet>
      <dgm:spPr/>
    </dgm:pt>
    <dgm:pt modelId="{78B0764E-0C13-4A19-85D2-DC422A12EF5C}" type="pres">
      <dgm:prSet presAssocID="{994E4905-DDA4-4E6D-A73D-63BC3E559842}" presName="spaceBetweenRectangles" presStyleCnt="0"/>
      <dgm:spPr/>
    </dgm:pt>
    <dgm:pt modelId="{1C3A5F69-ADD9-463C-84AF-0E109812A177}" type="pres">
      <dgm:prSet presAssocID="{EF22988E-DFF3-49A6-AC0A-540124123E64}" presName="parentLin" presStyleCnt="0"/>
      <dgm:spPr/>
    </dgm:pt>
    <dgm:pt modelId="{0E25B597-2B0F-49D7-A150-3F01ACFC1950}" type="pres">
      <dgm:prSet presAssocID="{EF22988E-DFF3-49A6-AC0A-540124123E64}" presName="parentLeftMargin" presStyleLbl="node1" presStyleIdx="2" presStyleCnt="6"/>
      <dgm:spPr/>
    </dgm:pt>
    <dgm:pt modelId="{BF66B750-E6AE-4A95-AE0E-4BBA178A633B}" type="pres">
      <dgm:prSet presAssocID="{EF22988E-DFF3-49A6-AC0A-540124123E64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F4736593-6960-4F36-9127-67FCF2BDC3F8}" type="pres">
      <dgm:prSet presAssocID="{EF22988E-DFF3-49A6-AC0A-540124123E64}" presName="negativeSpace" presStyleCnt="0"/>
      <dgm:spPr/>
    </dgm:pt>
    <dgm:pt modelId="{190AF4CE-84C3-477E-B07F-ECED357CC51F}" type="pres">
      <dgm:prSet presAssocID="{EF22988E-DFF3-49A6-AC0A-540124123E64}" presName="childText" presStyleLbl="conFgAcc1" presStyleIdx="3" presStyleCnt="6">
        <dgm:presLayoutVars>
          <dgm:bulletEnabled val="1"/>
        </dgm:presLayoutVars>
      </dgm:prSet>
      <dgm:spPr/>
    </dgm:pt>
    <dgm:pt modelId="{42DCE538-97C0-41EC-91E9-916BD14A6E73}" type="pres">
      <dgm:prSet presAssocID="{FCFF1F0A-B54B-41E6-9D09-6976C857A4AF}" presName="spaceBetweenRectangles" presStyleCnt="0"/>
      <dgm:spPr/>
    </dgm:pt>
    <dgm:pt modelId="{A59E35D6-AB1B-4088-8DE1-16E2B3123834}" type="pres">
      <dgm:prSet presAssocID="{46B9631C-A8A1-4D3A-98E2-21EB817B1199}" presName="parentLin" presStyleCnt="0"/>
      <dgm:spPr/>
    </dgm:pt>
    <dgm:pt modelId="{8AAD1D8C-079D-49E9-A303-4D57064AC325}" type="pres">
      <dgm:prSet presAssocID="{46B9631C-A8A1-4D3A-98E2-21EB817B1199}" presName="parentLeftMargin" presStyleLbl="node1" presStyleIdx="3" presStyleCnt="6"/>
      <dgm:spPr/>
    </dgm:pt>
    <dgm:pt modelId="{04CF9D08-4CEA-49DC-AF16-0FC2899118A5}" type="pres">
      <dgm:prSet presAssocID="{46B9631C-A8A1-4D3A-98E2-21EB817B1199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BCB145E0-ACDD-4A4E-9E17-B014325F0489}" type="pres">
      <dgm:prSet presAssocID="{46B9631C-A8A1-4D3A-98E2-21EB817B1199}" presName="negativeSpace" presStyleCnt="0"/>
      <dgm:spPr/>
    </dgm:pt>
    <dgm:pt modelId="{A2430D28-1415-4136-809D-7ECEEA58C4C3}" type="pres">
      <dgm:prSet presAssocID="{46B9631C-A8A1-4D3A-98E2-21EB817B1199}" presName="childText" presStyleLbl="conFgAcc1" presStyleIdx="4" presStyleCnt="6">
        <dgm:presLayoutVars>
          <dgm:bulletEnabled val="1"/>
        </dgm:presLayoutVars>
      </dgm:prSet>
      <dgm:spPr/>
    </dgm:pt>
    <dgm:pt modelId="{7F45BCC9-E2AC-45FF-A791-F17535BA996D}" type="pres">
      <dgm:prSet presAssocID="{9679CA2B-9B2A-4250-AEDF-D6BF8CA0AC8F}" presName="spaceBetweenRectangles" presStyleCnt="0"/>
      <dgm:spPr/>
    </dgm:pt>
    <dgm:pt modelId="{E38C486B-8C1A-4DE7-821D-3B2F2F4C3D58}" type="pres">
      <dgm:prSet presAssocID="{11A17313-8ED9-4162-B000-7EDDEE952E49}" presName="parentLin" presStyleCnt="0"/>
      <dgm:spPr/>
    </dgm:pt>
    <dgm:pt modelId="{5146FC98-BD9C-4D66-A45A-41FA02A91C3C}" type="pres">
      <dgm:prSet presAssocID="{11A17313-8ED9-4162-B000-7EDDEE952E49}" presName="parentLeftMargin" presStyleLbl="node1" presStyleIdx="4" presStyleCnt="6"/>
      <dgm:spPr/>
    </dgm:pt>
    <dgm:pt modelId="{B3E57999-9210-4092-9812-C0C2BEBBFB79}" type="pres">
      <dgm:prSet presAssocID="{11A17313-8ED9-4162-B000-7EDDEE952E49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7558252E-1630-401B-AC27-724883A75726}" type="pres">
      <dgm:prSet presAssocID="{11A17313-8ED9-4162-B000-7EDDEE952E49}" presName="negativeSpace" presStyleCnt="0"/>
      <dgm:spPr/>
    </dgm:pt>
    <dgm:pt modelId="{63E43CCF-677A-43EA-9DED-A1DAF14F3285}" type="pres">
      <dgm:prSet presAssocID="{11A17313-8ED9-4162-B000-7EDDEE952E49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80CBD65D-E732-4E21-9125-E7D96FC702D5}" type="presOf" srcId="{0E08EC60-151E-4E92-A501-9F5A2CCBD0BB}" destId="{798DEC51-5281-4CD5-9CEE-8B51DDC6D7BE}" srcOrd="1" destOrd="0" presId="urn:microsoft.com/office/officeart/2005/8/layout/list1"/>
    <dgm:cxn modelId="{F6124F24-4578-4347-960E-10D9B3DB3089}" type="presOf" srcId="{898DFD8D-C6A8-4CFB-A11A-49E6D5582FD4}" destId="{58216320-41FE-4B89-9EC4-C1D62639C624}" srcOrd="1" destOrd="0" presId="urn:microsoft.com/office/officeart/2005/8/layout/list1"/>
    <dgm:cxn modelId="{CC9936E8-BD38-45B5-956B-75B45A8DBE13}" type="presOf" srcId="{6CC5EAD0-D292-4375-B8C9-76D241792075}" destId="{A8AD386B-CF80-4C4A-95A2-7E9EB275CBFF}" srcOrd="0" destOrd="0" presId="urn:microsoft.com/office/officeart/2005/8/layout/list1"/>
    <dgm:cxn modelId="{01FC67A5-39EC-4DFB-98C8-D892A8754BD7}" srcId="{F35FCBFF-6278-45CD-8B2C-FA9E2A1A76AE}" destId="{6CC5EAD0-D292-4375-B8C9-76D241792075}" srcOrd="1" destOrd="0" parTransId="{93F378FE-D279-45D4-9E3F-089BBC28C2F0}" sibTransId="{E590DA44-4E48-4547-839C-E5D843CB82D3}"/>
    <dgm:cxn modelId="{A14E6629-45D2-453B-A87A-099390ED152B}" type="presOf" srcId="{0E08EC60-151E-4E92-A501-9F5A2CCBD0BB}" destId="{70A17B70-5AA4-49A8-BD26-8B35CAC5EF98}" srcOrd="0" destOrd="0" presId="urn:microsoft.com/office/officeart/2005/8/layout/list1"/>
    <dgm:cxn modelId="{7EC3B44C-6770-4CFB-908E-41F5B4844AF9}" type="presOf" srcId="{EF22988E-DFF3-49A6-AC0A-540124123E64}" destId="{BF66B750-E6AE-4A95-AE0E-4BBA178A633B}" srcOrd="1" destOrd="0" presId="urn:microsoft.com/office/officeart/2005/8/layout/list1"/>
    <dgm:cxn modelId="{4833628C-2480-4EBE-94E3-E29F8BF8AD8F}" srcId="{F35FCBFF-6278-45CD-8B2C-FA9E2A1A76AE}" destId="{EF22988E-DFF3-49A6-AC0A-540124123E64}" srcOrd="3" destOrd="0" parTransId="{38E8605C-B66D-4DD2-A167-21AC8FEE5ECC}" sibTransId="{FCFF1F0A-B54B-41E6-9D09-6976C857A4AF}"/>
    <dgm:cxn modelId="{2AD3A2D8-8FD0-4E7C-9B49-2A417095FCF6}" type="presOf" srcId="{F35FCBFF-6278-45CD-8B2C-FA9E2A1A76AE}" destId="{BB08F506-B33E-40EC-9217-1DBAFBD164BF}" srcOrd="0" destOrd="0" presId="urn:microsoft.com/office/officeart/2005/8/layout/list1"/>
    <dgm:cxn modelId="{47D2C057-4E5E-4F59-B7FC-A8BAD26D7508}" type="presOf" srcId="{46B9631C-A8A1-4D3A-98E2-21EB817B1199}" destId="{04CF9D08-4CEA-49DC-AF16-0FC2899118A5}" srcOrd="1" destOrd="0" presId="urn:microsoft.com/office/officeart/2005/8/layout/list1"/>
    <dgm:cxn modelId="{DC12DB5C-6026-4E0C-B4F0-5FD4C44728A6}" type="presOf" srcId="{898DFD8D-C6A8-4CFB-A11A-49E6D5582FD4}" destId="{3EC26118-A090-4A66-968D-B978C9162E2E}" srcOrd="0" destOrd="0" presId="urn:microsoft.com/office/officeart/2005/8/layout/list1"/>
    <dgm:cxn modelId="{43770651-78F4-4DE6-8613-AE25D20B161C}" srcId="{F35FCBFF-6278-45CD-8B2C-FA9E2A1A76AE}" destId="{0E08EC60-151E-4E92-A501-9F5A2CCBD0BB}" srcOrd="0" destOrd="0" parTransId="{43465FEE-6C3D-4DED-9897-7CA9D51BD81D}" sibTransId="{1FB82E60-56CA-4155-830D-A2847C5CA363}"/>
    <dgm:cxn modelId="{8649B448-8EFB-4B9C-AA9C-C857E6343FD1}" type="presOf" srcId="{46B9631C-A8A1-4D3A-98E2-21EB817B1199}" destId="{8AAD1D8C-079D-49E9-A303-4D57064AC325}" srcOrd="0" destOrd="0" presId="urn:microsoft.com/office/officeart/2005/8/layout/list1"/>
    <dgm:cxn modelId="{A2D99B12-A6A6-475D-8AA1-1C36CB38EA30}" type="presOf" srcId="{6CC5EAD0-D292-4375-B8C9-76D241792075}" destId="{9D4EA29D-D3D6-46C5-BFE0-E495E1D294D0}" srcOrd="1" destOrd="0" presId="urn:microsoft.com/office/officeart/2005/8/layout/list1"/>
    <dgm:cxn modelId="{10AC9700-D66E-4650-B72B-8BE037EB41E3}" type="presOf" srcId="{EF22988E-DFF3-49A6-AC0A-540124123E64}" destId="{0E25B597-2B0F-49D7-A150-3F01ACFC1950}" srcOrd="0" destOrd="0" presId="urn:microsoft.com/office/officeart/2005/8/layout/list1"/>
    <dgm:cxn modelId="{8996075F-3B3E-47DC-8EAD-F262FB1271B3}" type="presOf" srcId="{11A17313-8ED9-4162-B000-7EDDEE952E49}" destId="{5146FC98-BD9C-4D66-A45A-41FA02A91C3C}" srcOrd="0" destOrd="0" presId="urn:microsoft.com/office/officeart/2005/8/layout/list1"/>
    <dgm:cxn modelId="{D9A7DE04-65B6-47B3-B475-B3BDDABF828D}" srcId="{F35FCBFF-6278-45CD-8B2C-FA9E2A1A76AE}" destId="{11A17313-8ED9-4162-B000-7EDDEE952E49}" srcOrd="5" destOrd="0" parTransId="{4410C225-3DBB-4A6F-9989-52A2E81521CD}" sibTransId="{DE4D583E-2C36-46E2-AE37-EAB6AE053854}"/>
    <dgm:cxn modelId="{F794FFF2-8C5D-4AC4-9697-1DD75FE0E6A7}" srcId="{F35FCBFF-6278-45CD-8B2C-FA9E2A1A76AE}" destId="{46B9631C-A8A1-4D3A-98E2-21EB817B1199}" srcOrd="4" destOrd="0" parTransId="{49AEBCCB-B149-4A9A-999F-AFEC657D5295}" sibTransId="{9679CA2B-9B2A-4250-AEDF-D6BF8CA0AC8F}"/>
    <dgm:cxn modelId="{8BE05447-C03A-4FBC-A55F-D44945608CB1}" srcId="{F35FCBFF-6278-45CD-8B2C-FA9E2A1A76AE}" destId="{898DFD8D-C6A8-4CFB-A11A-49E6D5582FD4}" srcOrd="2" destOrd="0" parTransId="{9DA7B287-8072-4371-9391-D085ACFF4597}" sibTransId="{994E4905-DDA4-4E6D-A73D-63BC3E559842}"/>
    <dgm:cxn modelId="{D55AA12E-B0DB-474E-8D42-B12939375D9C}" type="presOf" srcId="{11A17313-8ED9-4162-B000-7EDDEE952E49}" destId="{B3E57999-9210-4092-9812-C0C2BEBBFB79}" srcOrd="1" destOrd="0" presId="urn:microsoft.com/office/officeart/2005/8/layout/list1"/>
    <dgm:cxn modelId="{84312ED9-E3E7-4018-BA6A-52B9C111DAF7}" type="presParOf" srcId="{BB08F506-B33E-40EC-9217-1DBAFBD164BF}" destId="{90332C39-ECF5-4235-8EA4-C422353AD148}" srcOrd="0" destOrd="0" presId="urn:microsoft.com/office/officeart/2005/8/layout/list1"/>
    <dgm:cxn modelId="{5EE764E7-9928-46C1-B32F-4DE8B8C35ECF}" type="presParOf" srcId="{90332C39-ECF5-4235-8EA4-C422353AD148}" destId="{70A17B70-5AA4-49A8-BD26-8B35CAC5EF98}" srcOrd="0" destOrd="0" presId="urn:microsoft.com/office/officeart/2005/8/layout/list1"/>
    <dgm:cxn modelId="{B3AB58B8-3922-4ED8-B430-1281B59DBED4}" type="presParOf" srcId="{90332C39-ECF5-4235-8EA4-C422353AD148}" destId="{798DEC51-5281-4CD5-9CEE-8B51DDC6D7BE}" srcOrd="1" destOrd="0" presId="urn:microsoft.com/office/officeart/2005/8/layout/list1"/>
    <dgm:cxn modelId="{BF94374F-8F58-4B1E-B637-099BF24E4BCA}" type="presParOf" srcId="{BB08F506-B33E-40EC-9217-1DBAFBD164BF}" destId="{007F6983-DD57-41EB-A36C-A1D9CCCABFB0}" srcOrd="1" destOrd="0" presId="urn:microsoft.com/office/officeart/2005/8/layout/list1"/>
    <dgm:cxn modelId="{2F8EB273-127B-49E7-92AA-B220E9BFA47E}" type="presParOf" srcId="{BB08F506-B33E-40EC-9217-1DBAFBD164BF}" destId="{38E26787-4E12-4A62-A3EC-F3B3B5CB80BB}" srcOrd="2" destOrd="0" presId="urn:microsoft.com/office/officeart/2005/8/layout/list1"/>
    <dgm:cxn modelId="{C8FA1BE1-C5D2-49A9-854D-F9C483EA0FBE}" type="presParOf" srcId="{BB08F506-B33E-40EC-9217-1DBAFBD164BF}" destId="{459EEBC9-8095-4B9B-B85F-23384C84C99D}" srcOrd="3" destOrd="0" presId="urn:microsoft.com/office/officeart/2005/8/layout/list1"/>
    <dgm:cxn modelId="{A35A7352-722D-41DD-943C-BEB1B118D749}" type="presParOf" srcId="{BB08F506-B33E-40EC-9217-1DBAFBD164BF}" destId="{40A01758-B9E2-4EF6-9CFC-115AFFF7479F}" srcOrd="4" destOrd="0" presId="urn:microsoft.com/office/officeart/2005/8/layout/list1"/>
    <dgm:cxn modelId="{47E9BA05-BC01-438F-8D17-0DB58EE09F20}" type="presParOf" srcId="{40A01758-B9E2-4EF6-9CFC-115AFFF7479F}" destId="{A8AD386B-CF80-4C4A-95A2-7E9EB275CBFF}" srcOrd="0" destOrd="0" presId="urn:microsoft.com/office/officeart/2005/8/layout/list1"/>
    <dgm:cxn modelId="{430BD810-CE3F-4138-8E17-9C284DF2BB81}" type="presParOf" srcId="{40A01758-B9E2-4EF6-9CFC-115AFFF7479F}" destId="{9D4EA29D-D3D6-46C5-BFE0-E495E1D294D0}" srcOrd="1" destOrd="0" presId="urn:microsoft.com/office/officeart/2005/8/layout/list1"/>
    <dgm:cxn modelId="{59E9CA33-ABA5-4CE3-BD6B-C9AAE35E42FB}" type="presParOf" srcId="{BB08F506-B33E-40EC-9217-1DBAFBD164BF}" destId="{A6F80FA8-7101-4304-949C-22003B5E21A4}" srcOrd="5" destOrd="0" presId="urn:microsoft.com/office/officeart/2005/8/layout/list1"/>
    <dgm:cxn modelId="{A7103B03-F06D-47F7-A4AD-C7495CBA0A8B}" type="presParOf" srcId="{BB08F506-B33E-40EC-9217-1DBAFBD164BF}" destId="{AB238C08-DCAF-409D-8B14-1C553766EA97}" srcOrd="6" destOrd="0" presId="urn:microsoft.com/office/officeart/2005/8/layout/list1"/>
    <dgm:cxn modelId="{4F90B896-567C-4A12-926D-18E55D101211}" type="presParOf" srcId="{BB08F506-B33E-40EC-9217-1DBAFBD164BF}" destId="{3586A8C6-7E7D-4412-9BC9-2E05A861655A}" srcOrd="7" destOrd="0" presId="urn:microsoft.com/office/officeart/2005/8/layout/list1"/>
    <dgm:cxn modelId="{73BEF78F-80EE-4E6C-B0D6-4C08A360899B}" type="presParOf" srcId="{BB08F506-B33E-40EC-9217-1DBAFBD164BF}" destId="{D0E55380-2F34-4F6A-BC6D-7BCA00152847}" srcOrd="8" destOrd="0" presId="urn:microsoft.com/office/officeart/2005/8/layout/list1"/>
    <dgm:cxn modelId="{415D64F1-07C3-4162-AD2A-C08960FD5B07}" type="presParOf" srcId="{D0E55380-2F34-4F6A-BC6D-7BCA00152847}" destId="{3EC26118-A090-4A66-968D-B978C9162E2E}" srcOrd="0" destOrd="0" presId="urn:microsoft.com/office/officeart/2005/8/layout/list1"/>
    <dgm:cxn modelId="{DFCD8250-19EF-4DA3-92F3-EF22C10D9AF7}" type="presParOf" srcId="{D0E55380-2F34-4F6A-BC6D-7BCA00152847}" destId="{58216320-41FE-4B89-9EC4-C1D62639C624}" srcOrd="1" destOrd="0" presId="urn:microsoft.com/office/officeart/2005/8/layout/list1"/>
    <dgm:cxn modelId="{F97E4C15-FCB0-4E17-AAC0-57CA900E7D18}" type="presParOf" srcId="{BB08F506-B33E-40EC-9217-1DBAFBD164BF}" destId="{72763AD5-2139-42DA-8CD6-DDE189CCF0F8}" srcOrd="9" destOrd="0" presId="urn:microsoft.com/office/officeart/2005/8/layout/list1"/>
    <dgm:cxn modelId="{B102FE17-BC19-43B8-A919-94DE564A5FB9}" type="presParOf" srcId="{BB08F506-B33E-40EC-9217-1DBAFBD164BF}" destId="{2D057345-A2C6-4A7E-AB25-B68B8F492FC5}" srcOrd="10" destOrd="0" presId="urn:microsoft.com/office/officeart/2005/8/layout/list1"/>
    <dgm:cxn modelId="{B96AAF22-DD91-4348-8F06-8033D78A53B5}" type="presParOf" srcId="{BB08F506-B33E-40EC-9217-1DBAFBD164BF}" destId="{78B0764E-0C13-4A19-85D2-DC422A12EF5C}" srcOrd="11" destOrd="0" presId="urn:microsoft.com/office/officeart/2005/8/layout/list1"/>
    <dgm:cxn modelId="{088B5B26-0AE7-446B-857C-C6332355890F}" type="presParOf" srcId="{BB08F506-B33E-40EC-9217-1DBAFBD164BF}" destId="{1C3A5F69-ADD9-463C-84AF-0E109812A177}" srcOrd="12" destOrd="0" presId="urn:microsoft.com/office/officeart/2005/8/layout/list1"/>
    <dgm:cxn modelId="{F51E82AA-AC33-4FF1-97E3-BECCB8A7CD3F}" type="presParOf" srcId="{1C3A5F69-ADD9-463C-84AF-0E109812A177}" destId="{0E25B597-2B0F-49D7-A150-3F01ACFC1950}" srcOrd="0" destOrd="0" presId="urn:microsoft.com/office/officeart/2005/8/layout/list1"/>
    <dgm:cxn modelId="{E2FC7D6D-3547-4E08-9CFD-1B05A51F4B99}" type="presParOf" srcId="{1C3A5F69-ADD9-463C-84AF-0E109812A177}" destId="{BF66B750-E6AE-4A95-AE0E-4BBA178A633B}" srcOrd="1" destOrd="0" presId="urn:microsoft.com/office/officeart/2005/8/layout/list1"/>
    <dgm:cxn modelId="{422EFA10-D305-42A2-ABC7-5CD3C4EBC802}" type="presParOf" srcId="{BB08F506-B33E-40EC-9217-1DBAFBD164BF}" destId="{F4736593-6960-4F36-9127-67FCF2BDC3F8}" srcOrd="13" destOrd="0" presId="urn:microsoft.com/office/officeart/2005/8/layout/list1"/>
    <dgm:cxn modelId="{CA68C318-04CA-44C6-AFCC-7AF94D4278FE}" type="presParOf" srcId="{BB08F506-B33E-40EC-9217-1DBAFBD164BF}" destId="{190AF4CE-84C3-477E-B07F-ECED357CC51F}" srcOrd="14" destOrd="0" presId="urn:microsoft.com/office/officeart/2005/8/layout/list1"/>
    <dgm:cxn modelId="{7549FEF5-E6CB-43B9-A697-3F4833455D7C}" type="presParOf" srcId="{BB08F506-B33E-40EC-9217-1DBAFBD164BF}" destId="{42DCE538-97C0-41EC-91E9-916BD14A6E73}" srcOrd="15" destOrd="0" presId="urn:microsoft.com/office/officeart/2005/8/layout/list1"/>
    <dgm:cxn modelId="{19523D3E-9C8B-4BFE-A498-603A5E6779CF}" type="presParOf" srcId="{BB08F506-B33E-40EC-9217-1DBAFBD164BF}" destId="{A59E35D6-AB1B-4088-8DE1-16E2B3123834}" srcOrd="16" destOrd="0" presId="urn:microsoft.com/office/officeart/2005/8/layout/list1"/>
    <dgm:cxn modelId="{9635C81B-68D9-4AB8-8475-8252DC0ECCDE}" type="presParOf" srcId="{A59E35D6-AB1B-4088-8DE1-16E2B3123834}" destId="{8AAD1D8C-079D-49E9-A303-4D57064AC325}" srcOrd="0" destOrd="0" presId="urn:microsoft.com/office/officeart/2005/8/layout/list1"/>
    <dgm:cxn modelId="{19B2536C-283A-4A75-B640-BBCD22B16BB6}" type="presParOf" srcId="{A59E35D6-AB1B-4088-8DE1-16E2B3123834}" destId="{04CF9D08-4CEA-49DC-AF16-0FC2899118A5}" srcOrd="1" destOrd="0" presId="urn:microsoft.com/office/officeart/2005/8/layout/list1"/>
    <dgm:cxn modelId="{6D862CE0-D0E2-4CE8-A539-317F9F0685E3}" type="presParOf" srcId="{BB08F506-B33E-40EC-9217-1DBAFBD164BF}" destId="{BCB145E0-ACDD-4A4E-9E17-B014325F0489}" srcOrd="17" destOrd="0" presId="urn:microsoft.com/office/officeart/2005/8/layout/list1"/>
    <dgm:cxn modelId="{4BF7E31B-FF71-413B-A700-1F3294E475E5}" type="presParOf" srcId="{BB08F506-B33E-40EC-9217-1DBAFBD164BF}" destId="{A2430D28-1415-4136-809D-7ECEEA58C4C3}" srcOrd="18" destOrd="0" presId="urn:microsoft.com/office/officeart/2005/8/layout/list1"/>
    <dgm:cxn modelId="{31EB2DEC-9E00-4B3D-8469-937E8B8CD36C}" type="presParOf" srcId="{BB08F506-B33E-40EC-9217-1DBAFBD164BF}" destId="{7F45BCC9-E2AC-45FF-A791-F17535BA996D}" srcOrd="19" destOrd="0" presId="urn:microsoft.com/office/officeart/2005/8/layout/list1"/>
    <dgm:cxn modelId="{CA06ED8A-7804-4EC3-B4A1-D8BFC8D25867}" type="presParOf" srcId="{BB08F506-B33E-40EC-9217-1DBAFBD164BF}" destId="{E38C486B-8C1A-4DE7-821D-3B2F2F4C3D58}" srcOrd="20" destOrd="0" presId="urn:microsoft.com/office/officeart/2005/8/layout/list1"/>
    <dgm:cxn modelId="{09BA4C78-89E8-4C32-BE96-C1809FC90D72}" type="presParOf" srcId="{E38C486B-8C1A-4DE7-821D-3B2F2F4C3D58}" destId="{5146FC98-BD9C-4D66-A45A-41FA02A91C3C}" srcOrd="0" destOrd="0" presId="urn:microsoft.com/office/officeart/2005/8/layout/list1"/>
    <dgm:cxn modelId="{91A01B87-53EA-4B66-B2FB-CBFB0866B316}" type="presParOf" srcId="{E38C486B-8C1A-4DE7-821D-3B2F2F4C3D58}" destId="{B3E57999-9210-4092-9812-C0C2BEBBFB79}" srcOrd="1" destOrd="0" presId="urn:microsoft.com/office/officeart/2005/8/layout/list1"/>
    <dgm:cxn modelId="{4F6E90F5-E8F0-4A17-98E8-2478705CE568}" type="presParOf" srcId="{BB08F506-B33E-40EC-9217-1DBAFBD164BF}" destId="{7558252E-1630-401B-AC27-724883A75726}" srcOrd="21" destOrd="0" presId="urn:microsoft.com/office/officeart/2005/8/layout/list1"/>
    <dgm:cxn modelId="{CFAD34C0-EEDC-40B8-9A89-27C8731184D3}" type="presParOf" srcId="{BB08F506-B33E-40EC-9217-1DBAFBD164BF}" destId="{63E43CCF-677A-43EA-9DED-A1DAF14F3285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8EDE27-AE69-463D-99B9-C0048ED5A9E7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16C2892-6950-4DB3-B794-0A0AF4FBA73A}">
      <dgm:prSet/>
      <dgm:spPr/>
      <dgm:t>
        <a:bodyPr/>
        <a:lstStyle/>
        <a:p>
          <a:r>
            <a:rPr lang="en-US" b="0" dirty="0">
              <a:effectLst/>
            </a:rPr>
            <a:t>Dominance aided by </a:t>
          </a:r>
          <a:r>
            <a:rPr lang="en-US" b="0" dirty="0" err="1">
              <a:effectLst/>
            </a:rPr>
            <a:t>Dept.s</a:t>
          </a:r>
          <a:r>
            <a:rPr lang="en-US" b="0" dirty="0">
              <a:effectLst/>
            </a:rPr>
            <a:t> with National Presence only. </a:t>
          </a:r>
        </a:p>
        <a:p>
          <a:r>
            <a:rPr lang="en-US" b="0" dirty="0">
              <a:effectLst/>
            </a:rPr>
            <a:t>Linkages have no effect on high expenditure</a:t>
          </a:r>
        </a:p>
      </dgm:t>
    </dgm:pt>
    <dgm:pt modelId="{B356E540-B444-47B6-BCEF-93B6B6313CF7}" type="parTrans" cxnId="{139C5B9D-57B9-4CED-B5FE-9FB554D83A42}">
      <dgm:prSet/>
      <dgm:spPr/>
      <dgm:t>
        <a:bodyPr/>
        <a:lstStyle/>
        <a:p>
          <a:endParaRPr lang="en-US"/>
        </a:p>
      </dgm:t>
    </dgm:pt>
    <dgm:pt modelId="{05A69001-EF51-44CC-8F7B-E8F560978AD0}" type="sibTrans" cxnId="{139C5B9D-57B9-4CED-B5FE-9FB554D83A42}">
      <dgm:prSet/>
      <dgm:spPr/>
      <dgm:t>
        <a:bodyPr/>
        <a:lstStyle/>
        <a:p>
          <a:endParaRPr lang="en-US"/>
        </a:p>
      </dgm:t>
    </dgm:pt>
    <dgm:pt modelId="{6DBF08A2-20DF-427D-A606-7C168C3E71A6}">
      <dgm:prSet/>
      <dgm:spPr/>
      <dgm:t>
        <a:bodyPr/>
        <a:lstStyle/>
        <a:p>
          <a:r>
            <a:rPr lang="en-US" b="0" dirty="0">
              <a:effectLst/>
            </a:rPr>
            <a:t>Indirect value effect have to be managed to realize real transformation</a:t>
          </a:r>
          <a:endParaRPr lang="en-US" b="0" dirty="0">
            <a:effectLst/>
          </a:endParaRPr>
        </a:p>
      </dgm:t>
    </dgm:pt>
    <dgm:pt modelId="{459355C0-CAF5-4544-A659-10E17AFAE3F6}" type="parTrans" cxnId="{80A1E548-0110-4E99-BB68-E0C5C52710DC}">
      <dgm:prSet/>
      <dgm:spPr/>
      <dgm:t>
        <a:bodyPr/>
        <a:lstStyle/>
        <a:p>
          <a:endParaRPr lang="en-US"/>
        </a:p>
      </dgm:t>
    </dgm:pt>
    <dgm:pt modelId="{9EEAAF05-821C-40FD-B93C-603D4108641B}" type="sibTrans" cxnId="{80A1E548-0110-4E99-BB68-E0C5C52710DC}">
      <dgm:prSet/>
      <dgm:spPr/>
      <dgm:t>
        <a:bodyPr/>
        <a:lstStyle/>
        <a:p>
          <a:endParaRPr lang="en-US"/>
        </a:p>
      </dgm:t>
    </dgm:pt>
    <dgm:pt modelId="{30A6F60B-701D-479D-842B-2BEDCAA436EC}">
      <dgm:prSet/>
      <dgm:spPr/>
      <dgm:t>
        <a:bodyPr/>
        <a:lstStyle/>
        <a:p>
          <a:r>
            <a:rPr lang="en-US" b="0" dirty="0">
              <a:effectLst/>
            </a:rPr>
            <a:t>Value is concentrated in high initial outlay sectors (LEs)</a:t>
          </a:r>
          <a:endParaRPr lang="en-US" b="0" dirty="0">
            <a:effectLst/>
          </a:endParaRPr>
        </a:p>
      </dgm:t>
    </dgm:pt>
    <dgm:pt modelId="{1FF824FE-4EEE-4C8E-8442-7D731F8CCA5C}" type="parTrans" cxnId="{EDE00898-F747-4555-B505-1CAA29CF9251}">
      <dgm:prSet/>
      <dgm:spPr/>
      <dgm:t>
        <a:bodyPr/>
        <a:lstStyle/>
        <a:p>
          <a:endParaRPr lang="en-US"/>
        </a:p>
      </dgm:t>
    </dgm:pt>
    <dgm:pt modelId="{410BC1E9-8EC7-4833-84E6-1DB7A85FC464}" type="sibTrans" cxnId="{EDE00898-F747-4555-B505-1CAA29CF9251}">
      <dgm:prSet/>
      <dgm:spPr/>
      <dgm:t>
        <a:bodyPr/>
        <a:lstStyle/>
        <a:p>
          <a:endParaRPr lang="en-US"/>
        </a:p>
      </dgm:t>
    </dgm:pt>
    <dgm:pt modelId="{A4B7DD1A-0C3B-49DC-99C4-E9D67363E5CA}" type="pres">
      <dgm:prSet presAssocID="{1A8EDE27-AE69-463D-99B9-C0048ED5A9E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26944DD-91FB-488D-8DFE-9ABB699CB169}" type="pres">
      <dgm:prSet presAssocID="{30A6F60B-701D-479D-842B-2BEDCAA436EC}" presName="hierRoot1" presStyleCnt="0"/>
      <dgm:spPr/>
    </dgm:pt>
    <dgm:pt modelId="{3D1C5C75-54F9-4490-B5E1-04A07E38ADEA}" type="pres">
      <dgm:prSet presAssocID="{30A6F60B-701D-479D-842B-2BEDCAA436EC}" presName="composite" presStyleCnt="0"/>
      <dgm:spPr/>
    </dgm:pt>
    <dgm:pt modelId="{68D80BFF-7B46-4FF1-81F0-4169D22F7457}" type="pres">
      <dgm:prSet presAssocID="{30A6F60B-701D-479D-842B-2BEDCAA436EC}" presName="background" presStyleLbl="node0" presStyleIdx="0" presStyleCnt="3"/>
      <dgm:spPr/>
    </dgm:pt>
    <dgm:pt modelId="{8E0FEBFC-339C-43E8-97AC-7805577D49A7}" type="pres">
      <dgm:prSet presAssocID="{30A6F60B-701D-479D-842B-2BEDCAA436EC}" presName="text" presStyleLbl="fgAcc0" presStyleIdx="0" presStyleCnt="3">
        <dgm:presLayoutVars>
          <dgm:chPref val="3"/>
        </dgm:presLayoutVars>
      </dgm:prSet>
      <dgm:spPr/>
    </dgm:pt>
    <dgm:pt modelId="{5CD41381-D846-4D1B-A988-7DA62973E99F}" type="pres">
      <dgm:prSet presAssocID="{30A6F60B-701D-479D-842B-2BEDCAA436EC}" presName="hierChild2" presStyleCnt="0"/>
      <dgm:spPr/>
    </dgm:pt>
    <dgm:pt modelId="{DDD0A170-3950-4651-9C08-A6F49990EA3F}" type="pres">
      <dgm:prSet presAssocID="{B16C2892-6950-4DB3-B794-0A0AF4FBA73A}" presName="hierRoot1" presStyleCnt="0"/>
      <dgm:spPr/>
    </dgm:pt>
    <dgm:pt modelId="{DC2F9912-3840-4982-BA8A-9494670E7EFE}" type="pres">
      <dgm:prSet presAssocID="{B16C2892-6950-4DB3-B794-0A0AF4FBA73A}" presName="composite" presStyleCnt="0"/>
      <dgm:spPr/>
    </dgm:pt>
    <dgm:pt modelId="{081DEDC5-F265-4F49-AF9A-46323BA30B1D}" type="pres">
      <dgm:prSet presAssocID="{B16C2892-6950-4DB3-B794-0A0AF4FBA73A}" presName="background" presStyleLbl="node0" presStyleIdx="1" presStyleCnt="3"/>
      <dgm:spPr/>
    </dgm:pt>
    <dgm:pt modelId="{9E7A1A77-22D7-4E5F-9D63-5FE63FDF0A26}" type="pres">
      <dgm:prSet presAssocID="{B16C2892-6950-4DB3-B794-0A0AF4FBA73A}" presName="text" presStyleLbl="fgAcc0" presStyleIdx="1" presStyleCnt="3">
        <dgm:presLayoutVars>
          <dgm:chPref val="3"/>
        </dgm:presLayoutVars>
      </dgm:prSet>
      <dgm:spPr/>
    </dgm:pt>
    <dgm:pt modelId="{93303516-B670-466F-94F8-A1A0998099A9}" type="pres">
      <dgm:prSet presAssocID="{B16C2892-6950-4DB3-B794-0A0AF4FBA73A}" presName="hierChild2" presStyleCnt="0"/>
      <dgm:spPr/>
    </dgm:pt>
    <dgm:pt modelId="{879A8D45-135B-4132-96EE-008AD250480E}" type="pres">
      <dgm:prSet presAssocID="{6DBF08A2-20DF-427D-A606-7C168C3E71A6}" presName="hierRoot1" presStyleCnt="0"/>
      <dgm:spPr/>
    </dgm:pt>
    <dgm:pt modelId="{C177689E-8244-4D55-96B9-A45D5683B795}" type="pres">
      <dgm:prSet presAssocID="{6DBF08A2-20DF-427D-A606-7C168C3E71A6}" presName="composite" presStyleCnt="0"/>
      <dgm:spPr/>
    </dgm:pt>
    <dgm:pt modelId="{643CD57E-AA51-4CB1-8601-131AF9B14232}" type="pres">
      <dgm:prSet presAssocID="{6DBF08A2-20DF-427D-A606-7C168C3E71A6}" presName="background" presStyleLbl="node0" presStyleIdx="2" presStyleCnt="3"/>
      <dgm:spPr/>
    </dgm:pt>
    <dgm:pt modelId="{81E44B15-95B7-48D7-A7D5-676AE505DDE5}" type="pres">
      <dgm:prSet presAssocID="{6DBF08A2-20DF-427D-A606-7C168C3E71A6}" presName="text" presStyleLbl="fgAcc0" presStyleIdx="2" presStyleCnt="3">
        <dgm:presLayoutVars>
          <dgm:chPref val="3"/>
        </dgm:presLayoutVars>
      </dgm:prSet>
      <dgm:spPr/>
    </dgm:pt>
    <dgm:pt modelId="{83AAD0EB-5BDB-4FE4-B519-E4DEFA9543E3}" type="pres">
      <dgm:prSet presAssocID="{6DBF08A2-20DF-427D-A606-7C168C3E71A6}" presName="hierChild2" presStyleCnt="0"/>
      <dgm:spPr/>
    </dgm:pt>
  </dgm:ptLst>
  <dgm:cxnLst>
    <dgm:cxn modelId="{80A1E548-0110-4E99-BB68-E0C5C52710DC}" srcId="{1A8EDE27-AE69-463D-99B9-C0048ED5A9E7}" destId="{6DBF08A2-20DF-427D-A606-7C168C3E71A6}" srcOrd="2" destOrd="0" parTransId="{459355C0-CAF5-4544-A659-10E17AFAE3F6}" sibTransId="{9EEAAF05-821C-40FD-B93C-603D4108641B}"/>
    <dgm:cxn modelId="{55D65A2C-83CD-49F1-B5F0-C8F15980B176}" type="presOf" srcId="{B16C2892-6950-4DB3-B794-0A0AF4FBA73A}" destId="{9E7A1A77-22D7-4E5F-9D63-5FE63FDF0A26}" srcOrd="0" destOrd="0" presId="urn:microsoft.com/office/officeart/2005/8/layout/hierarchy1"/>
    <dgm:cxn modelId="{430A59C5-3FEF-412C-8F2E-D53772B15677}" type="presOf" srcId="{1A8EDE27-AE69-463D-99B9-C0048ED5A9E7}" destId="{A4B7DD1A-0C3B-49DC-99C4-E9D67363E5CA}" srcOrd="0" destOrd="0" presId="urn:microsoft.com/office/officeart/2005/8/layout/hierarchy1"/>
    <dgm:cxn modelId="{E169E180-9115-4FF3-9DFA-6615EBE0A29B}" type="presOf" srcId="{30A6F60B-701D-479D-842B-2BEDCAA436EC}" destId="{8E0FEBFC-339C-43E8-97AC-7805577D49A7}" srcOrd="0" destOrd="0" presId="urn:microsoft.com/office/officeart/2005/8/layout/hierarchy1"/>
    <dgm:cxn modelId="{7F1AFE94-3C55-4546-9045-86D5E662615A}" type="presOf" srcId="{6DBF08A2-20DF-427D-A606-7C168C3E71A6}" destId="{81E44B15-95B7-48D7-A7D5-676AE505DDE5}" srcOrd="0" destOrd="0" presId="urn:microsoft.com/office/officeart/2005/8/layout/hierarchy1"/>
    <dgm:cxn modelId="{139C5B9D-57B9-4CED-B5FE-9FB554D83A42}" srcId="{1A8EDE27-AE69-463D-99B9-C0048ED5A9E7}" destId="{B16C2892-6950-4DB3-B794-0A0AF4FBA73A}" srcOrd="1" destOrd="0" parTransId="{B356E540-B444-47B6-BCEF-93B6B6313CF7}" sibTransId="{05A69001-EF51-44CC-8F7B-E8F560978AD0}"/>
    <dgm:cxn modelId="{EDE00898-F747-4555-B505-1CAA29CF9251}" srcId="{1A8EDE27-AE69-463D-99B9-C0048ED5A9E7}" destId="{30A6F60B-701D-479D-842B-2BEDCAA436EC}" srcOrd="0" destOrd="0" parTransId="{1FF824FE-4EEE-4C8E-8442-7D731F8CCA5C}" sibTransId="{410BC1E9-8EC7-4833-84E6-1DB7A85FC464}"/>
    <dgm:cxn modelId="{C83C23E6-3E21-41DB-9DE8-6EE3BD6D3546}" type="presParOf" srcId="{A4B7DD1A-0C3B-49DC-99C4-E9D67363E5CA}" destId="{526944DD-91FB-488D-8DFE-9ABB699CB169}" srcOrd="0" destOrd="0" presId="urn:microsoft.com/office/officeart/2005/8/layout/hierarchy1"/>
    <dgm:cxn modelId="{744A21F4-688A-4C4C-8E87-F5D26BE3C4E9}" type="presParOf" srcId="{526944DD-91FB-488D-8DFE-9ABB699CB169}" destId="{3D1C5C75-54F9-4490-B5E1-04A07E38ADEA}" srcOrd="0" destOrd="0" presId="urn:microsoft.com/office/officeart/2005/8/layout/hierarchy1"/>
    <dgm:cxn modelId="{FE0BFDB1-E8C2-4407-820A-BAEB3DEB0B79}" type="presParOf" srcId="{3D1C5C75-54F9-4490-B5E1-04A07E38ADEA}" destId="{68D80BFF-7B46-4FF1-81F0-4169D22F7457}" srcOrd="0" destOrd="0" presId="urn:microsoft.com/office/officeart/2005/8/layout/hierarchy1"/>
    <dgm:cxn modelId="{078BDBBB-ACF8-4851-BD69-F8F710B78C20}" type="presParOf" srcId="{3D1C5C75-54F9-4490-B5E1-04A07E38ADEA}" destId="{8E0FEBFC-339C-43E8-97AC-7805577D49A7}" srcOrd="1" destOrd="0" presId="urn:microsoft.com/office/officeart/2005/8/layout/hierarchy1"/>
    <dgm:cxn modelId="{9F2652E4-9C02-422D-97E2-9C2971AF9001}" type="presParOf" srcId="{526944DD-91FB-488D-8DFE-9ABB699CB169}" destId="{5CD41381-D846-4D1B-A988-7DA62973E99F}" srcOrd="1" destOrd="0" presId="urn:microsoft.com/office/officeart/2005/8/layout/hierarchy1"/>
    <dgm:cxn modelId="{89FCF9B2-85B6-4175-96B2-7922F6D8916D}" type="presParOf" srcId="{A4B7DD1A-0C3B-49DC-99C4-E9D67363E5CA}" destId="{DDD0A170-3950-4651-9C08-A6F49990EA3F}" srcOrd="1" destOrd="0" presId="urn:microsoft.com/office/officeart/2005/8/layout/hierarchy1"/>
    <dgm:cxn modelId="{29C495CD-1EA9-478F-AAE4-7635C748274F}" type="presParOf" srcId="{DDD0A170-3950-4651-9C08-A6F49990EA3F}" destId="{DC2F9912-3840-4982-BA8A-9494670E7EFE}" srcOrd="0" destOrd="0" presId="urn:microsoft.com/office/officeart/2005/8/layout/hierarchy1"/>
    <dgm:cxn modelId="{AD3F409E-54AC-479C-9179-9F75DEBA2484}" type="presParOf" srcId="{DC2F9912-3840-4982-BA8A-9494670E7EFE}" destId="{081DEDC5-F265-4F49-AF9A-46323BA30B1D}" srcOrd="0" destOrd="0" presId="urn:microsoft.com/office/officeart/2005/8/layout/hierarchy1"/>
    <dgm:cxn modelId="{E4A38B57-214F-4F6C-9191-9280E30659E4}" type="presParOf" srcId="{DC2F9912-3840-4982-BA8A-9494670E7EFE}" destId="{9E7A1A77-22D7-4E5F-9D63-5FE63FDF0A26}" srcOrd="1" destOrd="0" presId="urn:microsoft.com/office/officeart/2005/8/layout/hierarchy1"/>
    <dgm:cxn modelId="{3E1A370D-5110-4EC1-8777-DFB5F888F541}" type="presParOf" srcId="{DDD0A170-3950-4651-9C08-A6F49990EA3F}" destId="{93303516-B670-466F-94F8-A1A0998099A9}" srcOrd="1" destOrd="0" presId="urn:microsoft.com/office/officeart/2005/8/layout/hierarchy1"/>
    <dgm:cxn modelId="{DC5F18AD-5490-426C-957F-7BA2E90555DF}" type="presParOf" srcId="{A4B7DD1A-0C3B-49DC-99C4-E9D67363E5CA}" destId="{879A8D45-135B-4132-96EE-008AD250480E}" srcOrd="2" destOrd="0" presId="urn:microsoft.com/office/officeart/2005/8/layout/hierarchy1"/>
    <dgm:cxn modelId="{A37606B6-91E6-4454-B20B-AF5FAABC109B}" type="presParOf" srcId="{879A8D45-135B-4132-96EE-008AD250480E}" destId="{C177689E-8244-4D55-96B9-A45D5683B795}" srcOrd="0" destOrd="0" presId="urn:microsoft.com/office/officeart/2005/8/layout/hierarchy1"/>
    <dgm:cxn modelId="{9915FE07-A1F9-4BBA-A5C9-C61DB7247C65}" type="presParOf" srcId="{C177689E-8244-4D55-96B9-A45D5683B795}" destId="{643CD57E-AA51-4CB1-8601-131AF9B14232}" srcOrd="0" destOrd="0" presId="urn:microsoft.com/office/officeart/2005/8/layout/hierarchy1"/>
    <dgm:cxn modelId="{F57D7F21-3C62-431F-9612-5D0964AE86C9}" type="presParOf" srcId="{C177689E-8244-4D55-96B9-A45D5683B795}" destId="{81E44B15-95B7-48D7-A7D5-676AE505DDE5}" srcOrd="1" destOrd="0" presId="urn:microsoft.com/office/officeart/2005/8/layout/hierarchy1"/>
    <dgm:cxn modelId="{F86C3E34-2E6D-4172-8738-49238CB6043E}" type="presParOf" srcId="{879A8D45-135B-4132-96EE-008AD250480E}" destId="{83AAD0EB-5BDB-4FE4-B519-E4DEFA9543E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8EDE27-AE69-463D-99B9-C0048ED5A9E7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16C2892-6950-4DB3-B794-0A0AF4FBA73A}">
      <dgm:prSet/>
      <dgm:spPr/>
      <dgm:t>
        <a:bodyPr/>
        <a:lstStyle/>
        <a:p>
          <a:r>
            <a:rPr lang="en-US" dirty="0"/>
            <a:t>Functionality and pricing may </a:t>
          </a:r>
          <a:r>
            <a:rPr lang="en-US" dirty="0" err="1"/>
            <a:t>favour</a:t>
          </a:r>
          <a:r>
            <a:rPr lang="en-US" dirty="0"/>
            <a:t> LEs, aside from B-BBEE when procuring.</a:t>
          </a:r>
          <a:endParaRPr lang="en-US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56E540-B444-47B6-BCEF-93B6B6313CF7}" type="parTrans" cxnId="{139C5B9D-57B9-4CED-B5FE-9FB554D83A42}">
      <dgm:prSet/>
      <dgm:spPr/>
      <dgm:t>
        <a:bodyPr/>
        <a:lstStyle/>
        <a:p>
          <a:endParaRPr lang="en-US"/>
        </a:p>
      </dgm:t>
    </dgm:pt>
    <dgm:pt modelId="{05A69001-EF51-44CC-8F7B-E8F560978AD0}" type="sibTrans" cxnId="{139C5B9D-57B9-4CED-B5FE-9FB554D83A42}">
      <dgm:prSet/>
      <dgm:spPr/>
      <dgm:t>
        <a:bodyPr/>
        <a:lstStyle/>
        <a:p>
          <a:endParaRPr lang="en-US"/>
        </a:p>
      </dgm:t>
    </dgm:pt>
    <dgm:pt modelId="{6DBF08A2-20DF-427D-A606-7C168C3E71A6}">
      <dgm:prSet/>
      <dgm:spPr/>
      <dgm:t>
        <a:bodyPr/>
        <a:lstStyle/>
        <a:p>
          <a:r>
            <a:rPr lang="en-US" b="0" dirty="0">
              <a:effectLst/>
            </a:rPr>
            <a:t>Smaller share of a larger pie can be better than a huge share of a smaller pie</a:t>
          </a:r>
          <a:endParaRPr lang="en-US" b="0" dirty="0">
            <a:effectLst/>
          </a:endParaRPr>
        </a:p>
      </dgm:t>
    </dgm:pt>
    <dgm:pt modelId="{459355C0-CAF5-4544-A659-10E17AFAE3F6}" type="parTrans" cxnId="{80A1E548-0110-4E99-BB68-E0C5C52710DC}">
      <dgm:prSet/>
      <dgm:spPr/>
      <dgm:t>
        <a:bodyPr/>
        <a:lstStyle/>
        <a:p>
          <a:endParaRPr lang="en-US"/>
        </a:p>
      </dgm:t>
    </dgm:pt>
    <dgm:pt modelId="{9EEAAF05-821C-40FD-B93C-603D4108641B}" type="sibTrans" cxnId="{80A1E548-0110-4E99-BB68-E0C5C52710DC}">
      <dgm:prSet/>
      <dgm:spPr/>
      <dgm:t>
        <a:bodyPr/>
        <a:lstStyle/>
        <a:p>
          <a:endParaRPr lang="en-US"/>
        </a:p>
      </dgm:t>
    </dgm:pt>
    <dgm:pt modelId="{30A6F60B-701D-479D-842B-2BEDCAA436EC}">
      <dgm:prSet/>
      <dgm:spPr/>
      <dgm:t>
        <a:bodyPr/>
        <a:lstStyle/>
        <a:p>
          <a:r>
            <a:rPr lang="en-US" b="0" dirty="0">
              <a:effectLst/>
            </a:rPr>
            <a:t>Large enterprises (Domineering enterprises &amp; enterprises with forward and backward linkages)</a:t>
          </a:r>
          <a:endParaRPr lang="en-US" b="0" dirty="0">
            <a:effectLst/>
          </a:endParaRPr>
        </a:p>
      </dgm:t>
    </dgm:pt>
    <dgm:pt modelId="{1FF824FE-4EEE-4C8E-8442-7D731F8CCA5C}" type="parTrans" cxnId="{EDE00898-F747-4555-B505-1CAA29CF9251}">
      <dgm:prSet/>
      <dgm:spPr/>
      <dgm:t>
        <a:bodyPr/>
        <a:lstStyle/>
        <a:p>
          <a:endParaRPr lang="en-US"/>
        </a:p>
      </dgm:t>
    </dgm:pt>
    <dgm:pt modelId="{410BC1E9-8EC7-4833-84E6-1DB7A85FC464}" type="sibTrans" cxnId="{EDE00898-F747-4555-B505-1CAA29CF9251}">
      <dgm:prSet/>
      <dgm:spPr/>
      <dgm:t>
        <a:bodyPr/>
        <a:lstStyle/>
        <a:p>
          <a:endParaRPr lang="en-US"/>
        </a:p>
      </dgm:t>
    </dgm:pt>
    <dgm:pt modelId="{A4B7DD1A-0C3B-49DC-99C4-E9D67363E5CA}" type="pres">
      <dgm:prSet presAssocID="{1A8EDE27-AE69-463D-99B9-C0048ED5A9E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26944DD-91FB-488D-8DFE-9ABB699CB169}" type="pres">
      <dgm:prSet presAssocID="{30A6F60B-701D-479D-842B-2BEDCAA436EC}" presName="hierRoot1" presStyleCnt="0"/>
      <dgm:spPr/>
    </dgm:pt>
    <dgm:pt modelId="{3D1C5C75-54F9-4490-B5E1-04A07E38ADEA}" type="pres">
      <dgm:prSet presAssocID="{30A6F60B-701D-479D-842B-2BEDCAA436EC}" presName="composite" presStyleCnt="0"/>
      <dgm:spPr/>
    </dgm:pt>
    <dgm:pt modelId="{68D80BFF-7B46-4FF1-81F0-4169D22F7457}" type="pres">
      <dgm:prSet presAssocID="{30A6F60B-701D-479D-842B-2BEDCAA436EC}" presName="background" presStyleLbl="node0" presStyleIdx="0" presStyleCnt="3"/>
      <dgm:spPr/>
    </dgm:pt>
    <dgm:pt modelId="{8E0FEBFC-339C-43E8-97AC-7805577D49A7}" type="pres">
      <dgm:prSet presAssocID="{30A6F60B-701D-479D-842B-2BEDCAA436EC}" presName="text" presStyleLbl="fgAcc0" presStyleIdx="0" presStyleCnt="3">
        <dgm:presLayoutVars>
          <dgm:chPref val="3"/>
        </dgm:presLayoutVars>
      </dgm:prSet>
      <dgm:spPr/>
    </dgm:pt>
    <dgm:pt modelId="{5CD41381-D846-4D1B-A988-7DA62973E99F}" type="pres">
      <dgm:prSet presAssocID="{30A6F60B-701D-479D-842B-2BEDCAA436EC}" presName="hierChild2" presStyleCnt="0"/>
      <dgm:spPr/>
    </dgm:pt>
    <dgm:pt modelId="{DDD0A170-3950-4651-9C08-A6F49990EA3F}" type="pres">
      <dgm:prSet presAssocID="{B16C2892-6950-4DB3-B794-0A0AF4FBA73A}" presName="hierRoot1" presStyleCnt="0"/>
      <dgm:spPr/>
    </dgm:pt>
    <dgm:pt modelId="{DC2F9912-3840-4982-BA8A-9494670E7EFE}" type="pres">
      <dgm:prSet presAssocID="{B16C2892-6950-4DB3-B794-0A0AF4FBA73A}" presName="composite" presStyleCnt="0"/>
      <dgm:spPr/>
    </dgm:pt>
    <dgm:pt modelId="{081DEDC5-F265-4F49-AF9A-46323BA30B1D}" type="pres">
      <dgm:prSet presAssocID="{B16C2892-6950-4DB3-B794-0A0AF4FBA73A}" presName="background" presStyleLbl="node0" presStyleIdx="1" presStyleCnt="3"/>
      <dgm:spPr/>
    </dgm:pt>
    <dgm:pt modelId="{9E7A1A77-22D7-4E5F-9D63-5FE63FDF0A26}" type="pres">
      <dgm:prSet presAssocID="{B16C2892-6950-4DB3-B794-0A0AF4FBA73A}" presName="text" presStyleLbl="fgAcc0" presStyleIdx="1" presStyleCnt="3">
        <dgm:presLayoutVars>
          <dgm:chPref val="3"/>
        </dgm:presLayoutVars>
      </dgm:prSet>
      <dgm:spPr/>
    </dgm:pt>
    <dgm:pt modelId="{93303516-B670-466F-94F8-A1A0998099A9}" type="pres">
      <dgm:prSet presAssocID="{B16C2892-6950-4DB3-B794-0A0AF4FBA73A}" presName="hierChild2" presStyleCnt="0"/>
      <dgm:spPr/>
    </dgm:pt>
    <dgm:pt modelId="{879A8D45-135B-4132-96EE-008AD250480E}" type="pres">
      <dgm:prSet presAssocID="{6DBF08A2-20DF-427D-A606-7C168C3E71A6}" presName="hierRoot1" presStyleCnt="0"/>
      <dgm:spPr/>
    </dgm:pt>
    <dgm:pt modelId="{C177689E-8244-4D55-96B9-A45D5683B795}" type="pres">
      <dgm:prSet presAssocID="{6DBF08A2-20DF-427D-A606-7C168C3E71A6}" presName="composite" presStyleCnt="0"/>
      <dgm:spPr/>
    </dgm:pt>
    <dgm:pt modelId="{643CD57E-AA51-4CB1-8601-131AF9B14232}" type="pres">
      <dgm:prSet presAssocID="{6DBF08A2-20DF-427D-A606-7C168C3E71A6}" presName="background" presStyleLbl="node0" presStyleIdx="2" presStyleCnt="3"/>
      <dgm:spPr/>
    </dgm:pt>
    <dgm:pt modelId="{81E44B15-95B7-48D7-A7D5-676AE505DDE5}" type="pres">
      <dgm:prSet presAssocID="{6DBF08A2-20DF-427D-A606-7C168C3E71A6}" presName="text" presStyleLbl="fgAcc0" presStyleIdx="2" presStyleCnt="3">
        <dgm:presLayoutVars>
          <dgm:chPref val="3"/>
        </dgm:presLayoutVars>
      </dgm:prSet>
      <dgm:spPr/>
    </dgm:pt>
    <dgm:pt modelId="{83AAD0EB-5BDB-4FE4-B519-E4DEFA9543E3}" type="pres">
      <dgm:prSet presAssocID="{6DBF08A2-20DF-427D-A606-7C168C3E71A6}" presName="hierChild2" presStyleCnt="0"/>
      <dgm:spPr/>
    </dgm:pt>
  </dgm:ptLst>
  <dgm:cxnLst>
    <dgm:cxn modelId="{80A1E548-0110-4E99-BB68-E0C5C52710DC}" srcId="{1A8EDE27-AE69-463D-99B9-C0048ED5A9E7}" destId="{6DBF08A2-20DF-427D-A606-7C168C3E71A6}" srcOrd="2" destOrd="0" parTransId="{459355C0-CAF5-4544-A659-10E17AFAE3F6}" sibTransId="{9EEAAF05-821C-40FD-B93C-603D4108641B}"/>
    <dgm:cxn modelId="{55D65A2C-83CD-49F1-B5F0-C8F15980B176}" type="presOf" srcId="{B16C2892-6950-4DB3-B794-0A0AF4FBA73A}" destId="{9E7A1A77-22D7-4E5F-9D63-5FE63FDF0A26}" srcOrd="0" destOrd="0" presId="urn:microsoft.com/office/officeart/2005/8/layout/hierarchy1"/>
    <dgm:cxn modelId="{430A59C5-3FEF-412C-8F2E-D53772B15677}" type="presOf" srcId="{1A8EDE27-AE69-463D-99B9-C0048ED5A9E7}" destId="{A4B7DD1A-0C3B-49DC-99C4-E9D67363E5CA}" srcOrd="0" destOrd="0" presId="urn:microsoft.com/office/officeart/2005/8/layout/hierarchy1"/>
    <dgm:cxn modelId="{E169E180-9115-4FF3-9DFA-6615EBE0A29B}" type="presOf" srcId="{30A6F60B-701D-479D-842B-2BEDCAA436EC}" destId="{8E0FEBFC-339C-43E8-97AC-7805577D49A7}" srcOrd="0" destOrd="0" presId="urn:microsoft.com/office/officeart/2005/8/layout/hierarchy1"/>
    <dgm:cxn modelId="{7F1AFE94-3C55-4546-9045-86D5E662615A}" type="presOf" srcId="{6DBF08A2-20DF-427D-A606-7C168C3E71A6}" destId="{81E44B15-95B7-48D7-A7D5-676AE505DDE5}" srcOrd="0" destOrd="0" presId="urn:microsoft.com/office/officeart/2005/8/layout/hierarchy1"/>
    <dgm:cxn modelId="{139C5B9D-57B9-4CED-B5FE-9FB554D83A42}" srcId="{1A8EDE27-AE69-463D-99B9-C0048ED5A9E7}" destId="{B16C2892-6950-4DB3-B794-0A0AF4FBA73A}" srcOrd="1" destOrd="0" parTransId="{B356E540-B444-47B6-BCEF-93B6B6313CF7}" sibTransId="{05A69001-EF51-44CC-8F7B-E8F560978AD0}"/>
    <dgm:cxn modelId="{EDE00898-F747-4555-B505-1CAA29CF9251}" srcId="{1A8EDE27-AE69-463D-99B9-C0048ED5A9E7}" destId="{30A6F60B-701D-479D-842B-2BEDCAA436EC}" srcOrd="0" destOrd="0" parTransId="{1FF824FE-4EEE-4C8E-8442-7D731F8CCA5C}" sibTransId="{410BC1E9-8EC7-4833-84E6-1DB7A85FC464}"/>
    <dgm:cxn modelId="{C83C23E6-3E21-41DB-9DE8-6EE3BD6D3546}" type="presParOf" srcId="{A4B7DD1A-0C3B-49DC-99C4-E9D67363E5CA}" destId="{526944DD-91FB-488D-8DFE-9ABB699CB169}" srcOrd="0" destOrd="0" presId="urn:microsoft.com/office/officeart/2005/8/layout/hierarchy1"/>
    <dgm:cxn modelId="{744A21F4-688A-4C4C-8E87-F5D26BE3C4E9}" type="presParOf" srcId="{526944DD-91FB-488D-8DFE-9ABB699CB169}" destId="{3D1C5C75-54F9-4490-B5E1-04A07E38ADEA}" srcOrd="0" destOrd="0" presId="urn:microsoft.com/office/officeart/2005/8/layout/hierarchy1"/>
    <dgm:cxn modelId="{FE0BFDB1-E8C2-4407-820A-BAEB3DEB0B79}" type="presParOf" srcId="{3D1C5C75-54F9-4490-B5E1-04A07E38ADEA}" destId="{68D80BFF-7B46-4FF1-81F0-4169D22F7457}" srcOrd="0" destOrd="0" presId="urn:microsoft.com/office/officeart/2005/8/layout/hierarchy1"/>
    <dgm:cxn modelId="{078BDBBB-ACF8-4851-BD69-F8F710B78C20}" type="presParOf" srcId="{3D1C5C75-54F9-4490-B5E1-04A07E38ADEA}" destId="{8E0FEBFC-339C-43E8-97AC-7805577D49A7}" srcOrd="1" destOrd="0" presId="urn:microsoft.com/office/officeart/2005/8/layout/hierarchy1"/>
    <dgm:cxn modelId="{9F2652E4-9C02-422D-97E2-9C2971AF9001}" type="presParOf" srcId="{526944DD-91FB-488D-8DFE-9ABB699CB169}" destId="{5CD41381-D846-4D1B-A988-7DA62973E99F}" srcOrd="1" destOrd="0" presId="urn:microsoft.com/office/officeart/2005/8/layout/hierarchy1"/>
    <dgm:cxn modelId="{89FCF9B2-85B6-4175-96B2-7922F6D8916D}" type="presParOf" srcId="{A4B7DD1A-0C3B-49DC-99C4-E9D67363E5CA}" destId="{DDD0A170-3950-4651-9C08-A6F49990EA3F}" srcOrd="1" destOrd="0" presId="urn:microsoft.com/office/officeart/2005/8/layout/hierarchy1"/>
    <dgm:cxn modelId="{29C495CD-1EA9-478F-AAE4-7635C748274F}" type="presParOf" srcId="{DDD0A170-3950-4651-9C08-A6F49990EA3F}" destId="{DC2F9912-3840-4982-BA8A-9494670E7EFE}" srcOrd="0" destOrd="0" presId="urn:microsoft.com/office/officeart/2005/8/layout/hierarchy1"/>
    <dgm:cxn modelId="{AD3F409E-54AC-479C-9179-9F75DEBA2484}" type="presParOf" srcId="{DC2F9912-3840-4982-BA8A-9494670E7EFE}" destId="{081DEDC5-F265-4F49-AF9A-46323BA30B1D}" srcOrd="0" destOrd="0" presId="urn:microsoft.com/office/officeart/2005/8/layout/hierarchy1"/>
    <dgm:cxn modelId="{E4A38B57-214F-4F6C-9191-9280E30659E4}" type="presParOf" srcId="{DC2F9912-3840-4982-BA8A-9494670E7EFE}" destId="{9E7A1A77-22D7-4E5F-9D63-5FE63FDF0A26}" srcOrd="1" destOrd="0" presId="urn:microsoft.com/office/officeart/2005/8/layout/hierarchy1"/>
    <dgm:cxn modelId="{3E1A370D-5110-4EC1-8777-DFB5F888F541}" type="presParOf" srcId="{DDD0A170-3950-4651-9C08-A6F49990EA3F}" destId="{93303516-B670-466F-94F8-A1A0998099A9}" srcOrd="1" destOrd="0" presId="urn:microsoft.com/office/officeart/2005/8/layout/hierarchy1"/>
    <dgm:cxn modelId="{DC5F18AD-5490-426C-957F-7BA2E90555DF}" type="presParOf" srcId="{A4B7DD1A-0C3B-49DC-99C4-E9D67363E5CA}" destId="{879A8D45-135B-4132-96EE-008AD250480E}" srcOrd="2" destOrd="0" presId="urn:microsoft.com/office/officeart/2005/8/layout/hierarchy1"/>
    <dgm:cxn modelId="{A37606B6-91E6-4454-B20B-AF5FAABC109B}" type="presParOf" srcId="{879A8D45-135B-4132-96EE-008AD250480E}" destId="{C177689E-8244-4D55-96B9-A45D5683B795}" srcOrd="0" destOrd="0" presId="urn:microsoft.com/office/officeart/2005/8/layout/hierarchy1"/>
    <dgm:cxn modelId="{9915FE07-A1F9-4BBA-A5C9-C61DB7247C65}" type="presParOf" srcId="{C177689E-8244-4D55-96B9-A45D5683B795}" destId="{643CD57E-AA51-4CB1-8601-131AF9B14232}" srcOrd="0" destOrd="0" presId="urn:microsoft.com/office/officeart/2005/8/layout/hierarchy1"/>
    <dgm:cxn modelId="{F57D7F21-3C62-431F-9612-5D0964AE86C9}" type="presParOf" srcId="{C177689E-8244-4D55-96B9-A45D5683B795}" destId="{81E44B15-95B7-48D7-A7D5-676AE505DDE5}" srcOrd="1" destOrd="0" presId="urn:microsoft.com/office/officeart/2005/8/layout/hierarchy1"/>
    <dgm:cxn modelId="{F86C3E34-2E6D-4172-8738-49238CB6043E}" type="presParOf" srcId="{879A8D45-135B-4132-96EE-008AD250480E}" destId="{83AAD0EB-5BDB-4FE4-B519-E4DEFA9543E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8EDE27-AE69-463D-99B9-C0048ED5A9E7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DBF08A2-20DF-427D-A606-7C168C3E71A6}">
      <dgm:prSet/>
      <dgm:spPr/>
      <dgm:t>
        <a:bodyPr/>
        <a:lstStyle/>
        <a:p>
          <a:r>
            <a: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Upgrade capabilities of EMEs through information sharing or reviews platform</a:t>
          </a:r>
        </a:p>
      </dgm:t>
    </dgm:pt>
    <dgm:pt modelId="{459355C0-CAF5-4544-A659-10E17AFAE3F6}" type="parTrans" cxnId="{80A1E548-0110-4E99-BB68-E0C5C52710DC}">
      <dgm:prSet/>
      <dgm:spPr/>
      <dgm:t>
        <a:bodyPr/>
        <a:lstStyle/>
        <a:p>
          <a:endParaRPr lang="en-US"/>
        </a:p>
      </dgm:t>
    </dgm:pt>
    <dgm:pt modelId="{9EEAAF05-821C-40FD-B93C-603D4108641B}" type="sibTrans" cxnId="{80A1E548-0110-4E99-BB68-E0C5C52710DC}">
      <dgm:prSet/>
      <dgm:spPr/>
      <dgm:t>
        <a:bodyPr/>
        <a:lstStyle/>
        <a:p>
          <a:endParaRPr lang="en-US"/>
        </a:p>
      </dgm:t>
    </dgm:pt>
    <dgm:pt modelId="{CDC55AFA-2A90-4BA6-B21E-DAAE10C577FA}">
      <dgm:prSet/>
      <dgm:spPr/>
      <dgm:t>
        <a:bodyPr/>
        <a:lstStyle/>
        <a:p>
          <a:r>
            <a: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Promote government personnel as drivers of change</a:t>
          </a:r>
        </a:p>
      </dgm:t>
    </dgm:pt>
    <dgm:pt modelId="{D8C6854C-6176-43B0-8215-38EB2F682D21}" type="parTrans" cxnId="{0E4BAB01-71C6-45F7-86DF-C3293CF5AF8E}">
      <dgm:prSet/>
      <dgm:spPr/>
      <dgm:t>
        <a:bodyPr/>
        <a:lstStyle/>
        <a:p>
          <a:endParaRPr lang="en-US"/>
        </a:p>
      </dgm:t>
    </dgm:pt>
    <dgm:pt modelId="{AAA3CEEB-CA00-4DC6-8152-69926D413DA4}" type="sibTrans" cxnId="{0E4BAB01-71C6-45F7-86DF-C3293CF5AF8E}">
      <dgm:prSet/>
      <dgm:spPr/>
      <dgm:t>
        <a:bodyPr/>
        <a:lstStyle/>
        <a:p>
          <a:endParaRPr lang="en-US"/>
        </a:p>
      </dgm:t>
    </dgm:pt>
    <dgm:pt modelId="{30A6F60B-701D-479D-842B-2BEDCAA436EC}">
      <dgm:prSet/>
      <dgm:spPr/>
      <dgm:t>
        <a:bodyPr/>
        <a:lstStyle/>
        <a:p>
          <a:r>
            <a: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Assist transition from low to high initial outlay sectors</a:t>
          </a:r>
        </a:p>
      </dgm:t>
    </dgm:pt>
    <dgm:pt modelId="{1FF824FE-4EEE-4C8E-8442-7D731F8CCA5C}" type="parTrans" cxnId="{EDE00898-F747-4555-B505-1CAA29CF9251}">
      <dgm:prSet/>
      <dgm:spPr/>
      <dgm:t>
        <a:bodyPr/>
        <a:lstStyle/>
        <a:p>
          <a:endParaRPr lang="en-US"/>
        </a:p>
      </dgm:t>
    </dgm:pt>
    <dgm:pt modelId="{410BC1E9-8EC7-4833-84E6-1DB7A85FC464}" type="sibTrans" cxnId="{EDE00898-F747-4555-B505-1CAA29CF9251}">
      <dgm:prSet/>
      <dgm:spPr/>
      <dgm:t>
        <a:bodyPr/>
        <a:lstStyle/>
        <a:p>
          <a:endParaRPr lang="en-US"/>
        </a:p>
      </dgm:t>
    </dgm:pt>
    <dgm:pt modelId="{A4B7DD1A-0C3B-49DC-99C4-E9D67363E5CA}" type="pres">
      <dgm:prSet presAssocID="{1A8EDE27-AE69-463D-99B9-C0048ED5A9E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26944DD-91FB-488D-8DFE-9ABB699CB169}" type="pres">
      <dgm:prSet presAssocID="{30A6F60B-701D-479D-842B-2BEDCAA436EC}" presName="hierRoot1" presStyleCnt="0"/>
      <dgm:spPr/>
    </dgm:pt>
    <dgm:pt modelId="{3D1C5C75-54F9-4490-B5E1-04A07E38ADEA}" type="pres">
      <dgm:prSet presAssocID="{30A6F60B-701D-479D-842B-2BEDCAA436EC}" presName="composite" presStyleCnt="0"/>
      <dgm:spPr/>
    </dgm:pt>
    <dgm:pt modelId="{68D80BFF-7B46-4FF1-81F0-4169D22F7457}" type="pres">
      <dgm:prSet presAssocID="{30A6F60B-701D-479D-842B-2BEDCAA436EC}" presName="background" presStyleLbl="node0" presStyleIdx="0" presStyleCnt="3"/>
      <dgm:spPr/>
    </dgm:pt>
    <dgm:pt modelId="{8E0FEBFC-339C-43E8-97AC-7805577D49A7}" type="pres">
      <dgm:prSet presAssocID="{30A6F60B-701D-479D-842B-2BEDCAA436EC}" presName="text" presStyleLbl="fgAcc0" presStyleIdx="0" presStyleCnt="3">
        <dgm:presLayoutVars>
          <dgm:chPref val="3"/>
        </dgm:presLayoutVars>
      </dgm:prSet>
      <dgm:spPr/>
    </dgm:pt>
    <dgm:pt modelId="{5CD41381-D846-4D1B-A988-7DA62973E99F}" type="pres">
      <dgm:prSet presAssocID="{30A6F60B-701D-479D-842B-2BEDCAA436EC}" presName="hierChild2" presStyleCnt="0"/>
      <dgm:spPr/>
    </dgm:pt>
    <dgm:pt modelId="{879A8D45-135B-4132-96EE-008AD250480E}" type="pres">
      <dgm:prSet presAssocID="{6DBF08A2-20DF-427D-A606-7C168C3E71A6}" presName="hierRoot1" presStyleCnt="0"/>
      <dgm:spPr/>
    </dgm:pt>
    <dgm:pt modelId="{C177689E-8244-4D55-96B9-A45D5683B795}" type="pres">
      <dgm:prSet presAssocID="{6DBF08A2-20DF-427D-A606-7C168C3E71A6}" presName="composite" presStyleCnt="0"/>
      <dgm:spPr/>
    </dgm:pt>
    <dgm:pt modelId="{643CD57E-AA51-4CB1-8601-131AF9B14232}" type="pres">
      <dgm:prSet presAssocID="{6DBF08A2-20DF-427D-A606-7C168C3E71A6}" presName="background" presStyleLbl="node0" presStyleIdx="1" presStyleCnt="3"/>
      <dgm:spPr/>
    </dgm:pt>
    <dgm:pt modelId="{81E44B15-95B7-48D7-A7D5-676AE505DDE5}" type="pres">
      <dgm:prSet presAssocID="{6DBF08A2-20DF-427D-A606-7C168C3E71A6}" presName="text" presStyleLbl="fgAcc0" presStyleIdx="1" presStyleCnt="3">
        <dgm:presLayoutVars>
          <dgm:chPref val="3"/>
        </dgm:presLayoutVars>
      </dgm:prSet>
      <dgm:spPr/>
    </dgm:pt>
    <dgm:pt modelId="{83AAD0EB-5BDB-4FE4-B519-E4DEFA9543E3}" type="pres">
      <dgm:prSet presAssocID="{6DBF08A2-20DF-427D-A606-7C168C3E71A6}" presName="hierChild2" presStyleCnt="0"/>
      <dgm:spPr/>
    </dgm:pt>
    <dgm:pt modelId="{4D5713B6-6F51-4221-9922-7D7CE57D4247}" type="pres">
      <dgm:prSet presAssocID="{CDC55AFA-2A90-4BA6-B21E-DAAE10C577FA}" presName="hierRoot1" presStyleCnt="0"/>
      <dgm:spPr/>
    </dgm:pt>
    <dgm:pt modelId="{2AB890E1-E370-49A4-B5C6-16BC08715872}" type="pres">
      <dgm:prSet presAssocID="{CDC55AFA-2A90-4BA6-B21E-DAAE10C577FA}" presName="composite" presStyleCnt="0"/>
      <dgm:spPr/>
    </dgm:pt>
    <dgm:pt modelId="{9B4CCDB2-6EF0-44AD-822B-75237CFF9DF4}" type="pres">
      <dgm:prSet presAssocID="{CDC55AFA-2A90-4BA6-B21E-DAAE10C577FA}" presName="background" presStyleLbl="node0" presStyleIdx="2" presStyleCnt="3"/>
      <dgm:spPr/>
    </dgm:pt>
    <dgm:pt modelId="{F87DD144-AC51-4E7C-8766-24FE53F645EC}" type="pres">
      <dgm:prSet presAssocID="{CDC55AFA-2A90-4BA6-B21E-DAAE10C577FA}" presName="text" presStyleLbl="fgAcc0" presStyleIdx="2" presStyleCnt="3">
        <dgm:presLayoutVars>
          <dgm:chPref val="3"/>
        </dgm:presLayoutVars>
      </dgm:prSet>
      <dgm:spPr/>
    </dgm:pt>
    <dgm:pt modelId="{A45A14F5-81B1-47CA-BB97-13B55D10996D}" type="pres">
      <dgm:prSet presAssocID="{CDC55AFA-2A90-4BA6-B21E-DAAE10C577FA}" presName="hierChild2" presStyleCnt="0"/>
      <dgm:spPr/>
    </dgm:pt>
  </dgm:ptLst>
  <dgm:cxnLst>
    <dgm:cxn modelId="{80A1E548-0110-4E99-BB68-E0C5C52710DC}" srcId="{1A8EDE27-AE69-463D-99B9-C0048ED5A9E7}" destId="{6DBF08A2-20DF-427D-A606-7C168C3E71A6}" srcOrd="1" destOrd="0" parTransId="{459355C0-CAF5-4544-A659-10E17AFAE3F6}" sibTransId="{9EEAAF05-821C-40FD-B93C-603D4108641B}"/>
    <dgm:cxn modelId="{84638CDD-EFD3-44CC-AD33-4B15E8E32F86}" type="presOf" srcId="{CDC55AFA-2A90-4BA6-B21E-DAAE10C577FA}" destId="{F87DD144-AC51-4E7C-8766-24FE53F645EC}" srcOrd="0" destOrd="0" presId="urn:microsoft.com/office/officeart/2005/8/layout/hierarchy1"/>
    <dgm:cxn modelId="{7F1AFE94-3C55-4546-9045-86D5E662615A}" type="presOf" srcId="{6DBF08A2-20DF-427D-A606-7C168C3E71A6}" destId="{81E44B15-95B7-48D7-A7D5-676AE505DDE5}" srcOrd="0" destOrd="0" presId="urn:microsoft.com/office/officeart/2005/8/layout/hierarchy1"/>
    <dgm:cxn modelId="{E169E180-9115-4FF3-9DFA-6615EBE0A29B}" type="presOf" srcId="{30A6F60B-701D-479D-842B-2BEDCAA436EC}" destId="{8E0FEBFC-339C-43E8-97AC-7805577D49A7}" srcOrd="0" destOrd="0" presId="urn:microsoft.com/office/officeart/2005/8/layout/hierarchy1"/>
    <dgm:cxn modelId="{0E4BAB01-71C6-45F7-86DF-C3293CF5AF8E}" srcId="{1A8EDE27-AE69-463D-99B9-C0048ED5A9E7}" destId="{CDC55AFA-2A90-4BA6-B21E-DAAE10C577FA}" srcOrd="2" destOrd="0" parTransId="{D8C6854C-6176-43B0-8215-38EB2F682D21}" sibTransId="{AAA3CEEB-CA00-4DC6-8152-69926D413DA4}"/>
    <dgm:cxn modelId="{430A59C5-3FEF-412C-8F2E-D53772B15677}" type="presOf" srcId="{1A8EDE27-AE69-463D-99B9-C0048ED5A9E7}" destId="{A4B7DD1A-0C3B-49DC-99C4-E9D67363E5CA}" srcOrd="0" destOrd="0" presId="urn:microsoft.com/office/officeart/2005/8/layout/hierarchy1"/>
    <dgm:cxn modelId="{EDE00898-F747-4555-B505-1CAA29CF9251}" srcId="{1A8EDE27-AE69-463D-99B9-C0048ED5A9E7}" destId="{30A6F60B-701D-479D-842B-2BEDCAA436EC}" srcOrd="0" destOrd="0" parTransId="{1FF824FE-4EEE-4C8E-8442-7D731F8CCA5C}" sibTransId="{410BC1E9-8EC7-4833-84E6-1DB7A85FC464}"/>
    <dgm:cxn modelId="{C83C23E6-3E21-41DB-9DE8-6EE3BD6D3546}" type="presParOf" srcId="{A4B7DD1A-0C3B-49DC-99C4-E9D67363E5CA}" destId="{526944DD-91FB-488D-8DFE-9ABB699CB169}" srcOrd="0" destOrd="0" presId="urn:microsoft.com/office/officeart/2005/8/layout/hierarchy1"/>
    <dgm:cxn modelId="{744A21F4-688A-4C4C-8E87-F5D26BE3C4E9}" type="presParOf" srcId="{526944DD-91FB-488D-8DFE-9ABB699CB169}" destId="{3D1C5C75-54F9-4490-B5E1-04A07E38ADEA}" srcOrd="0" destOrd="0" presId="urn:microsoft.com/office/officeart/2005/8/layout/hierarchy1"/>
    <dgm:cxn modelId="{FE0BFDB1-E8C2-4407-820A-BAEB3DEB0B79}" type="presParOf" srcId="{3D1C5C75-54F9-4490-B5E1-04A07E38ADEA}" destId="{68D80BFF-7B46-4FF1-81F0-4169D22F7457}" srcOrd="0" destOrd="0" presId="urn:microsoft.com/office/officeart/2005/8/layout/hierarchy1"/>
    <dgm:cxn modelId="{078BDBBB-ACF8-4851-BD69-F8F710B78C20}" type="presParOf" srcId="{3D1C5C75-54F9-4490-B5E1-04A07E38ADEA}" destId="{8E0FEBFC-339C-43E8-97AC-7805577D49A7}" srcOrd="1" destOrd="0" presId="urn:microsoft.com/office/officeart/2005/8/layout/hierarchy1"/>
    <dgm:cxn modelId="{9F2652E4-9C02-422D-97E2-9C2971AF9001}" type="presParOf" srcId="{526944DD-91FB-488D-8DFE-9ABB699CB169}" destId="{5CD41381-D846-4D1B-A988-7DA62973E99F}" srcOrd="1" destOrd="0" presId="urn:microsoft.com/office/officeart/2005/8/layout/hierarchy1"/>
    <dgm:cxn modelId="{DC5F18AD-5490-426C-957F-7BA2E90555DF}" type="presParOf" srcId="{A4B7DD1A-0C3B-49DC-99C4-E9D67363E5CA}" destId="{879A8D45-135B-4132-96EE-008AD250480E}" srcOrd="1" destOrd="0" presId="urn:microsoft.com/office/officeart/2005/8/layout/hierarchy1"/>
    <dgm:cxn modelId="{A37606B6-91E6-4454-B20B-AF5FAABC109B}" type="presParOf" srcId="{879A8D45-135B-4132-96EE-008AD250480E}" destId="{C177689E-8244-4D55-96B9-A45D5683B795}" srcOrd="0" destOrd="0" presId="urn:microsoft.com/office/officeart/2005/8/layout/hierarchy1"/>
    <dgm:cxn modelId="{9915FE07-A1F9-4BBA-A5C9-C61DB7247C65}" type="presParOf" srcId="{C177689E-8244-4D55-96B9-A45D5683B795}" destId="{643CD57E-AA51-4CB1-8601-131AF9B14232}" srcOrd="0" destOrd="0" presId="urn:microsoft.com/office/officeart/2005/8/layout/hierarchy1"/>
    <dgm:cxn modelId="{F57D7F21-3C62-431F-9612-5D0964AE86C9}" type="presParOf" srcId="{C177689E-8244-4D55-96B9-A45D5683B795}" destId="{81E44B15-95B7-48D7-A7D5-676AE505DDE5}" srcOrd="1" destOrd="0" presId="urn:microsoft.com/office/officeart/2005/8/layout/hierarchy1"/>
    <dgm:cxn modelId="{F86C3E34-2E6D-4172-8738-49238CB6043E}" type="presParOf" srcId="{879A8D45-135B-4132-96EE-008AD250480E}" destId="{83AAD0EB-5BDB-4FE4-B519-E4DEFA9543E3}" srcOrd="1" destOrd="0" presId="urn:microsoft.com/office/officeart/2005/8/layout/hierarchy1"/>
    <dgm:cxn modelId="{EB57611D-37E6-473E-BAEA-BDECFB9D0706}" type="presParOf" srcId="{A4B7DD1A-0C3B-49DC-99C4-E9D67363E5CA}" destId="{4D5713B6-6F51-4221-9922-7D7CE57D4247}" srcOrd="2" destOrd="0" presId="urn:microsoft.com/office/officeart/2005/8/layout/hierarchy1"/>
    <dgm:cxn modelId="{E6F8BB41-F925-428A-938C-E588382B2173}" type="presParOf" srcId="{4D5713B6-6F51-4221-9922-7D7CE57D4247}" destId="{2AB890E1-E370-49A4-B5C6-16BC08715872}" srcOrd="0" destOrd="0" presId="urn:microsoft.com/office/officeart/2005/8/layout/hierarchy1"/>
    <dgm:cxn modelId="{918BCBC6-D9EF-4388-A324-C6F2E6B6D304}" type="presParOf" srcId="{2AB890E1-E370-49A4-B5C6-16BC08715872}" destId="{9B4CCDB2-6EF0-44AD-822B-75237CFF9DF4}" srcOrd="0" destOrd="0" presId="urn:microsoft.com/office/officeart/2005/8/layout/hierarchy1"/>
    <dgm:cxn modelId="{1F4131F0-F73F-4769-9918-C50775976A1C}" type="presParOf" srcId="{2AB890E1-E370-49A4-B5C6-16BC08715872}" destId="{F87DD144-AC51-4E7C-8766-24FE53F645EC}" srcOrd="1" destOrd="0" presId="urn:microsoft.com/office/officeart/2005/8/layout/hierarchy1"/>
    <dgm:cxn modelId="{FF07D470-7C10-4368-BCEF-87F6697F8D90}" type="presParOf" srcId="{4D5713B6-6F51-4221-9922-7D7CE57D4247}" destId="{A45A14F5-81B1-47CA-BB97-13B55D10996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E26787-4E12-4A62-A3EC-F3B3B5CB80BB}">
      <dsp:nvSpPr>
        <dsp:cNvPr id="0" name=""/>
        <dsp:cNvSpPr/>
      </dsp:nvSpPr>
      <dsp:spPr>
        <a:xfrm>
          <a:off x="0" y="291457"/>
          <a:ext cx="11407487" cy="478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8DEC51-5281-4CD5-9CEE-8B51DDC6D7BE}">
      <dsp:nvSpPr>
        <dsp:cNvPr id="0" name=""/>
        <dsp:cNvSpPr/>
      </dsp:nvSpPr>
      <dsp:spPr>
        <a:xfrm>
          <a:off x="570374" y="11017"/>
          <a:ext cx="7985240" cy="5608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1823" tIns="0" rIns="301823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900" kern="1200" dirty="0"/>
            <a:t>Demarcation 1: MICE, the trigger</a:t>
          </a:r>
          <a:endParaRPr lang="en-US" sz="1900" kern="1200" dirty="0"/>
        </a:p>
      </dsp:txBody>
      <dsp:txXfrm>
        <a:off x="597754" y="38397"/>
        <a:ext cx="7930480" cy="506120"/>
      </dsp:txXfrm>
    </dsp:sp>
    <dsp:sp modelId="{AB238C08-DCAF-409D-8B14-1C553766EA97}">
      <dsp:nvSpPr>
        <dsp:cNvPr id="0" name=""/>
        <dsp:cNvSpPr/>
      </dsp:nvSpPr>
      <dsp:spPr>
        <a:xfrm>
          <a:off x="0" y="1153297"/>
          <a:ext cx="11407487" cy="478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4EA29D-D3D6-46C5-BFE0-E495E1D294D0}">
      <dsp:nvSpPr>
        <dsp:cNvPr id="0" name=""/>
        <dsp:cNvSpPr/>
      </dsp:nvSpPr>
      <dsp:spPr>
        <a:xfrm>
          <a:off x="570374" y="872857"/>
          <a:ext cx="7985240" cy="5608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1823" tIns="0" rIns="301823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Demarcation 2: Travel agent</a:t>
          </a:r>
        </a:p>
      </dsp:txBody>
      <dsp:txXfrm>
        <a:off x="597754" y="900237"/>
        <a:ext cx="7930480" cy="506120"/>
      </dsp:txXfrm>
    </dsp:sp>
    <dsp:sp modelId="{2D057345-A2C6-4A7E-AB25-B68B8F492FC5}">
      <dsp:nvSpPr>
        <dsp:cNvPr id="0" name=""/>
        <dsp:cNvSpPr/>
      </dsp:nvSpPr>
      <dsp:spPr>
        <a:xfrm>
          <a:off x="0" y="2015137"/>
          <a:ext cx="11407487" cy="478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216320-41FE-4B89-9EC4-C1D62639C624}">
      <dsp:nvSpPr>
        <dsp:cNvPr id="0" name=""/>
        <dsp:cNvSpPr/>
      </dsp:nvSpPr>
      <dsp:spPr>
        <a:xfrm>
          <a:off x="570374" y="1734697"/>
          <a:ext cx="7985240" cy="5608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1823" tIns="0" rIns="301823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900" kern="1200" dirty="0"/>
            <a:t>Demarcation 3: Transportation</a:t>
          </a:r>
        </a:p>
      </dsp:txBody>
      <dsp:txXfrm>
        <a:off x="597754" y="1762077"/>
        <a:ext cx="7930480" cy="506120"/>
      </dsp:txXfrm>
    </dsp:sp>
    <dsp:sp modelId="{190AF4CE-84C3-477E-B07F-ECED357CC51F}">
      <dsp:nvSpPr>
        <dsp:cNvPr id="0" name=""/>
        <dsp:cNvSpPr/>
      </dsp:nvSpPr>
      <dsp:spPr>
        <a:xfrm>
          <a:off x="0" y="2876977"/>
          <a:ext cx="11407487" cy="478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66B750-E6AE-4A95-AE0E-4BBA178A633B}">
      <dsp:nvSpPr>
        <dsp:cNvPr id="0" name=""/>
        <dsp:cNvSpPr/>
      </dsp:nvSpPr>
      <dsp:spPr>
        <a:xfrm>
          <a:off x="570374" y="2596537"/>
          <a:ext cx="7985240" cy="5608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1823" tIns="0" rIns="301823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Demarcation 4: Food and Beverages</a:t>
          </a:r>
        </a:p>
      </dsp:txBody>
      <dsp:txXfrm>
        <a:off x="597754" y="2623917"/>
        <a:ext cx="7930480" cy="506120"/>
      </dsp:txXfrm>
    </dsp:sp>
    <dsp:sp modelId="{A2430D28-1415-4136-809D-7ECEEA58C4C3}">
      <dsp:nvSpPr>
        <dsp:cNvPr id="0" name=""/>
        <dsp:cNvSpPr/>
      </dsp:nvSpPr>
      <dsp:spPr>
        <a:xfrm>
          <a:off x="0" y="3738817"/>
          <a:ext cx="11407487" cy="478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CF9D08-4CEA-49DC-AF16-0FC2899118A5}">
      <dsp:nvSpPr>
        <dsp:cNvPr id="0" name=""/>
        <dsp:cNvSpPr/>
      </dsp:nvSpPr>
      <dsp:spPr>
        <a:xfrm>
          <a:off x="570374" y="3458377"/>
          <a:ext cx="7985240" cy="5608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1823" tIns="0" rIns="301823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Demarcation 5: Accommodation</a:t>
          </a:r>
        </a:p>
      </dsp:txBody>
      <dsp:txXfrm>
        <a:off x="597754" y="3485757"/>
        <a:ext cx="7930480" cy="506120"/>
      </dsp:txXfrm>
    </dsp:sp>
    <dsp:sp modelId="{63E43CCF-677A-43EA-9DED-A1DAF14F3285}">
      <dsp:nvSpPr>
        <dsp:cNvPr id="0" name=""/>
        <dsp:cNvSpPr/>
      </dsp:nvSpPr>
      <dsp:spPr>
        <a:xfrm>
          <a:off x="0" y="4600657"/>
          <a:ext cx="11407487" cy="478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E57999-9210-4092-9812-C0C2BEBBFB79}">
      <dsp:nvSpPr>
        <dsp:cNvPr id="0" name=""/>
        <dsp:cNvSpPr/>
      </dsp:nvSpPr>
      <dsp:spPr>
        <a:xfrm>
          <a:off x="570374" y="4320217"/>
          <a:ext cx="7985240" cy="5608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1823" tIns="0" rIns="301823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Demarcation 6: Incidental services</a:t>
          </a:r>
        </a:p>
      </dsp:txBody>
      <dsp:txXfrm>
        <a:off x="597754" y="4347597"/>
        <a:ext cx="7930480" cy="506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D80BFF-7B46-4FF1-81F0-4169D22F7457}">
      <dsp:nvSpPr>
        <dsp:cNvPr id="0" name=""/>
        <dsp:cNvSpPr/>
      </dsp:nvSpPr>
      <dsp:spPr>
        <a:xfrm>
          <a:off x="0" y="511845"/>
          <a:ext cx="2846069" cy="180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0FEBFC-339C-43E8-97AC-7805577D49A7}">
      <dsp:nvSpPr>
        <dsp:cNvPr id="0" name=""/>
        <dsp:cNvSpPr/>
      </dsp:nvSpPr>
      <dsp:spPr>
        <a:xfrm>
          <a:off x="316230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effectLst/>
            </a:rPr>
            <a:t>Value is concentrated in high initial outlay sectors (LEs)</a:t>
          </a:r>
          <a:endParaRPr lang="en-US" sz="2000" b="0" kern="1200" dirty="0">
            <a:effectLst/>
          </a:endParaRPr>
        </a:p>
      </dsp:txBody>
      <dsp:txXfrm>
        <a:off x="369163" y="865197"/>
        <a:ext cx="2740203" cy="1701388"/>
      </dsp:txXfrm>
    </dsp:sp>
    <dsp:sp modelId="{081DEDC5-F265-4F49-AF9A-46323BA30B1D}">
      <dsp:nvSpPr>
        <dsp:cNvPr id="0" name=""/>
        <dsp:cNvSpPr/>
      </dsp:nvSpPr>
      <dsp:spPr>
        <a:xfrm>
          <a:off x="3478530" y="511845"/>
          <a:ext cx="2846069" cy="180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7A1A77-22D7-4E5F-9D63-5FE63FDF0A26}">
      <dsp:nvSpPr>
        <dsp:cNvPr id="0" name=""/>
        <dsp:cNvSpPr/>
      </dsp:nvSpPr>
      <dsp:spPr>
        <a:xfrm>
          <a:off x="3794759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effectLst/>
            </a:rPr>
            <a:t>Dominance aided by </a:t>
          </a:r>
          <a:r>
            <a:rPr lang="en-US" sz="2000" b="0" kern="1200" dirty="0" err="1">
              <a:effectLst/>
            </a:rPr>
            <a:t>Dept.s</a:t>
          </a:r>
          <a:r>
            <a:rPr lang="en-US" sz="2000" b="0" kern="1200" dirty="0">
              <a:effectLst/>
            </a:rPr>
            <a:t> with National Presence only.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effectLst/>
            </a:rPr>
            <a:t>Linkages have no effect on high expenditure</a:t>
          </a:r>
        </a:p>
      </dsp:txBody>
      <dsp:txXfrm>
        <a:off x="3847692" y="865197"/>
        <a:ext cx="2740203" cy="1701388"/>
      </dsp:txXfrm>
    </dsp:sp>
    <dsp:sp modelId="{643CD57E-AA51-4CB1-8601-131AF9B14232}">
      <dsp:nvSpPr>
        <dsp:cNvPr id="0" name=""/>
        <dsp:cNvSpPr/>
      </dsp:nvSpPr>
      <dsp:spPr>
        <a:xfrm>
          <a:off x="6957059" y="511845"/>
          <a:ext cx="2846069" cy="180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E44B15-95B7-48D7-A7D5-676AE505DDE5}">
      <dsp:nvSpPr>
        <dsp:cNvPr id="0" name=""/>
        <dsp:cNvSpPr/>
      </dsp:nvSpPr>
      <dsp:spPr>
        <a:xfrm>
          <a:off x="7273289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effectLst/>
            </a:rPr>
            <a:t>Indirect value effect have to be managed to realize real transformation</a:t>
          </a:r>
          <a:endParaRPr lang="en-US" sz="2000" b="0" kern="1200" dirty="0">
            <a:effectLst/>
          </a:endParaRPr>
        </a:p>
      </dsp:txBody>
      <dsp:txXfrm>
        <a:off x="7326222" y="865197"/>
        <a:ext cx="2740203" cy="17013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D80BFF-7B46-4FF1-81F0-4169D22F7457}">
      <dsp:nvSpPr>
        <dsp:cNvPr id="0" name=""/>
        <dsp:cNvSpPr/>
      </dsp:nvSpPr>
      <dsp:spPr>
        <a:xfrm>
          <a:off x="0" y="511845"/>
          <a:ext cx="2846069" cy="180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0FEBFC-339C-43E8-97AC-7805577D49A7}">
      <dsp:nvSpPr>
        <dsp:cNvPr id="0" name=""/>
        <dsp:cNvSpPr/>
      </dsp:nvSpPr>
      <dsp:spPr>
        <a:xfrm>
          <a:off x="316230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effectLst/>
            </a:rPr>
            <a:t>Large enterprises (Domineering enterprises &amp; enterprises with forward and backward linkages)</a:t>
          </a:r>
          <a:endParaRPr lang="en-US" sz="2000" b="0" kern="1200" dirty="0">
            <a:effectLst/>
          </a:endParaRPr>
        </a:p>
      </dsp:txBody>
      <dsp:txXfrm>
        <a:off x="369163" y="865197"/>
        <a:ext cx="2740203" cy="1701388"/>
      </dsp:txXfrm>
    </dsp:sp>
    <dsp:sp modelId="{081DEDC5-F265-4F49-AF9A-46323BA30B1D}">
      <dsp:nvSpPr>
        <dsp:cNvPr id="0" name=""/>
        <dsp:cNvSpPr/>
      </dsp:nvSpPr>
      <dsp:spPr>
        <a:xfrm>
          <a:off x="3478530" y="511845"/>
          <a:ext cx="2846069" cy="180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7A1A77-22D7-4E5F-9D63-5FE63FDF0A26}">
      <dsp:nvSpPr>
        <dsp:cNvPr id="0" name=""/>
        <dsp:cNvSpPr/>
      </dsp:nvSpPr>
      <dsp:spPr>
        <a:xfrm>
          <a:off x="3794759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Functionality and pricing may </a:t>
          </a:r>
          <a:r>
            <a:rPr lang="en-US" sz="2000" kern="1200" dirty="0" err="1"/>
            <a:t>favour</a:t>
          </a:r>
          <a:r>
            <a:rPr lang="en-US" sz="2000" kern="1200" dirty="0"/>
            <a:t> LEs, aside from B-BBEE when procuring.</a:t>
          </a:r>
          <a:endParaRPr lang="en-US" sz="20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47692" y="865197"/>
        <a:ext cx="2740203" cy="1701388"/>
      </dsp:txXfrm>
    </dsp:sp>
    <dsp:sp modelId="{643CD57E-AA51-4CB1-8601-131AF9B14232}">
      <dsp:nvSpPr>
        <dsp:cNvPr id="0" name=""/>
        <dsp:cNvSpPr/>
      </dsp:nvSpPr>
      <dsp:spPr>
        <a:xfrm>
          <a:off x="6957059" y="511845"/>
          <a:ext cx="2846069" cy="180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E44B15-95B7-48D7-A7D5-676AE505DDE5}">
      <dsp:nvSpPr>
        <dsp:cNvPr id="0" name=""/>
        <dsp:cNvSpPr/>
      </dsp:nvSpPr>
      <dsp:spPr>
        <a:xfrm>
          <a:off x="7273289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effectLst/>
            </a:rPr>
            <a:t>Smaller share of a larger pie can be better than a huge share of a smaller pie</a:t>
          </a:r>
          <a:endParaRPr lang="en-US" sz="2000" b="0" kern="1200" dirty="0">
            <a:effectLst/>
          </a:endParaRPr>
        </a:p>
      </dsp:txBody>
      <dsp:txXfrm>
        <a:off x="7326222" y="865197"/>
        <a:ext cx="2740203" cy="17013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D80BFF-7B46-4FF1-81F0-4169D22F7457}">
      <dsp:nvSpPr>
        <dsp:cNvPr id="0" name=""/>
        <dsp:cNvSpPr/>
      </dsp:nvSpPr>
      <dsp:spPr>
        <a:xfrm>
          <a:off x="0" y="511845"/>
          <a:ext cx="2846069" cy="180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0FEBFC-339C-43E8-97AC-7805577D49A7}">
      <dsp:nvSpPr>
        <dsp:cNvPr id="0" name=""/>
        <dsp:cNvSpPr/>
      </dsp:nvSpPr>
      <dsp:spPr>
        <a:xfrm>
          <a:off x="316230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Assist transition from low to high initial outlay sectors</a:t>
          </a:r>
        </a:p>
      </dsp:txBody>
      <dsp:txXfrm>
        <a:off x="369163" y="865197"/>
        <a:ext cx="2740203" cy="1701388"/>
      </dsp:txXfrm>
    </dsp:sp>
    <dsp:sp modelId="{643CD57E-AA51-4CB1-8601-131AF9B14232}">
      <dsp:nvSpPr>
        <dsp:cNvPr id="0" name=""/>
        <dsp:cNvSpPr/>
      </dsp:nvSpPr>
      <dsp:spPr>
        <a:xfrm>
          <a:off x="3478530" y="511845"/>
          <a:ext cx="2846069" cy="180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E44B15-95B7-48D7-A7D5-676AE505DDE5}">
      <dsp:nvSpPr>
        <dsp:cNvPr id="0" name=""/>
        <dsp:cNvSpPr/>
      </dsp:nvSpPr>
      <dsp:spPr>
        <a:xfrm>
          <a:off x="3794759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Upgrade capabilities of EMEs through information sharing or reviews platform</a:t>
          </a:r>
        </a:p>
      </dsp:txBody>
      <dsp:txXfrm>
        <a:off x="3847692" y="865197"/>
        <a:ext cx="2740203" cy="1701388"/>
      </dsp:txXfrm>
    </dsp:sp>
    <dsp:sp modelId="{9B4CCDB2-6EF0-44AD-822B-75237CFF9DF4}">
      <dsp:nvSpPr>
        <dsp:cNvPr id="0" name=""/>
        <dsp:cNvSpPr/>
      </dsp:nvSpPr>
      <dsp:spPr>
        <a:xfrm>
          <a:off x="6957059" y="511845"/>
          <a:ext cx="2846069" cy="180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7DD144-AC51-4E7C-8766-24FE53F645EC}">
      <dsp:nvSpPr>
        <dsp:cNvPr id="0" name=""/>
        <dsp:cNvSpPr/>
      </dsp:nvSpPr>
      <dsp:spPr>
        <a:xfrm>
          <a:off x="7273289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Promote government personnel as drivers of change</a:t>
          </a:r>
        </a:p>
      </dsp:txBody>
      <dsp:txXfrm>
        <a:off x="7326222" y="865197"/>
        <a:ext cx="2740203" cy="17013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0ABCA-7B7C-4F71-A8D7-4286A54912A0}" type="datetimeFigureOut">
              <a:rPr lang="en-ZA" smtClean="0"/>
              <a:t>2020/10/13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89B4D-C1EA-4046-9D33-64996038E4E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557176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B8AF7B-22D1-42FB-8088-F26196A022AE}" type="datetimeFigureOut">
              <a:rPr lang="en-ZA" smtClean="0"/>
              <a:t>2020/10/13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0E6C1-827D-4AF9-AAF0-9BA3F226540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672843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0E6C1-827D-4AF9-AAF0-9BA3F2265403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3980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98D0-40AA-4BF3-9523-2E54C5ACE72D}" type="datetime1">
              <a:rPr lang="en-ZA" smtClean="0"/>
              <a:t>2020/10/13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AEF2B-4EAF-4EB4-9838-FCB96A68537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54359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BECF-4568-4F86-9A7A-5FE11FC00098}" type="datetime1">
              <a:rPr lang="en-ZA" smtClean="0"/>
              <a:t>2020/10/13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AEF2B-4EAF-4EB4-9838-FCB96A68537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09691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9349C-4357-4AD3-BC53-71F83020A3F0}" type="datetime1">
              <a:rPr lang="en-ZA" smtClean="0"/>
              <a:t>2020/10/13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AEF2B-4EAF-4EB4-9838-FCB96A68537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43010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3CDD-09D0-486F-A9FE-52C7FBC10D5D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2020/10/13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AEF2B-4EAF-4EB4-9838-FCB96A685371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151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3CDD-09D0-486F-A9FE-52C7FBC10D5D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2020/10/13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AEF2B-4EAF-4EB4-9838-FCB96A685371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500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3CDD-09D0-486F-A9FE-52C7FBC10D5D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2020/10/13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AEF2B-4EAF-4EB4-9838-FCB96A685371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653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3CDD-09D0-486F-A9FE-52C7FBC10D5D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2020/10/13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AEF2B-4EAF-4EB4-9838-FCB96A685371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656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3CDD-09D0-486F-A9FE-52C7FBC10D5D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2020/10/13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AEF2B-4EAF-4EB4-9838-FCB96A685371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514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3CDD-09D0-486F-A9FE-52C7FBC10D5D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2020/10/13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AEF2B-4EAF-4EB4-9838-FCB96A685371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4051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3CDD-09D0-486F-A9FE-52C7FBC10D5D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2020/10/13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AEF2B-4EAF-4EB4-9838-FCB96A685371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814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3CDD-09D0-486F-A9FE-52C7FBC10D5D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2020/10/13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AEF2B-4EAF-4EB4-9838-FCB96A685371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441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34DBD-8C62-4C0A-84DD-28731A9CF5F6}" type="datetime1">
              <a:rPr lang="en-ZA" smtClean="0"/>
              <a:t>2020/10/13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AEF2B-4EAF-4EB4-9838-FCB96A68537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93728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3CDD-09D0-486F-A9FE-52C7FBC10D5D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2020/10/13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AEF2B-4EAF-4EB4-9838-FCB96A685371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656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3CDD-09D0-486F-A9FE-52C7FBC10D5D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2020/10/13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AEF2B-4EAF-4EB4-9838-FCB96A685371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6377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3CDD-09D0-486F-A9FE-52C7FBC10D5D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2020/10/13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AEF2B-4EAF-4EB4-9838-FCB96A685371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6525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2FD7-C255-4C97-8ACC-A6B09FED7678}" type="datetimeFigureOut">
              <a:rPr lang="en-ZA" smtClean="0"/>
              <a:t>2020/10/13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F1FA0-120F-4AD6-852E-A58DCFFFBF7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073522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2FD7-C255-4C97-8ACC-A6B09FED7678}" type="datetimeFigureOut">
              <a:rPr lang="en-ZA" smtClean="0"/>
              <a:t>2020/10/13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F1FA0-120F-4AD6-852E-A58DCFFFBF7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587591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2FD7-C255-4C97-8ACC-A6B09FED7678}" type="datetimeFigureOut">
              <a:rPr lang="en-ZA" smtClean="0"/>
              <a:t>2020/10/13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F1FA0-120F-4AD6-852E-A58DCFFFBF7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410754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2FD7-C255-4C97-8ACC-A6B09FED7678}" type="datetimeFigureOut">
              <a:rPr lang="en-ZA" smtClean="0"/>
              <a:t>2020/10/13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F1FA0-120F-4AD6-852E-A58DCFFFBF7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953779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2FD7-C255-4C97-8ACC-A6B09FED7678}" type="datetimeFigureOut">
              <a:rPr lang="en-ZA" smtClean="0"/>
              <a:t>2020/10/13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F1FA0-120F-4AD6-852E-A58DCFFFBF7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186992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2FD7-C255-4C97-8ACC-A6B09FED7678}" type="datetimeFigureOut">
              <a:rPr lang="en-ZA" smtClean="0"/>
              <a:t>2020/10/13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F1FA0-120F-4AD6-852E-A58DCFFFBF7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27595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2FD7-C255-4C97-8ACC-A6B09FED7678}" type="datetimeFigureOut">
              <a:rPr lang="en-ZA" smtClean="0"/>
              <a:t>2020/10/13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F1FA0-120F-4AD6-852E-A58DCFFFBF7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47540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A715-132A-42B9-8ADA-25A2585EB2B0}" type="datetime1">
              <a:rPr lang="en-ZA" smtClean="0"/>
              <a:t>2020/10/13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AEF2B-4EAF-4EB4-9838-FCB96A68537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074958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2FD7-C255-4C97-8ACC-A6B09FED7678}" type="datetimeFigureOut">
              <a:rPr lang="en-ZA" smtClean="0"/>
              <a:t>2020/10/13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F1FA0-120F-4AD6-852E-A58DCFFFBF7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943083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2FD7-C255-4C97-8ACC-A6B09FED7678}" type="datetimeFigureOut">
              <a:rPr lang="en-ZA" smtClean="0"/>
              <a:t>2020/10/13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F1FA0-120F-4AD6-852E-A58DCFFFBF7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186672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2FD7-C255-4C97-8ACC-A6B09FED7678}" type="datetimeFigureOut">
              <a:rPr lang="en-ZA" smtClean="0"/>
              <a:t>2020/10/13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F1FA0-120F-4AD6-852E-A58DCFFFBF7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055792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2FD7-C255-4C97-8ACC-A6B09FED7678}" type="datetimeFigureOut">
              <a:rPr lang="en-ZA" smtClean="0"/>
              <a:t>2020/10/13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F1FA0-120F-4AD6-852E-A58DCFFFBF7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22362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1B73-CEBD-4EA5-BBFB-2AA34641DFC9}" type="datetime1">
              <a:rPr lang="en-ZA" smtClean="0"/>
              <a:t>2020/10/13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AEF2B-4EAF-4EB4-9838-FCB96A68537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43868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44F2-01E7-4CCA-A196-DDC451343B20}" type="datetime1">
              <a:rPr lang="en-ZA" smtClean="0"/>
              <a:t>2020/10/13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AEF2B-4EAF-4EB4-9838-FCB96A68537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67675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A6A5-964C-4C34-A09D-7D090C3B936E}" type="datetime1">
              <a:rPr lang="en-ZA" smtClean="0"/>
              <a:t>2020/10/13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AEF2B-4EAF-4EB4-9838-FCB96A68537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43367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37262-E3BA-4950-B02C-55A93B724420}" type="datetime1">
              <a:rPr lang="en-ZA" smtClean="0"/>
              <a:t>2020/10/13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AEF2B-4EAF-4EB4-9838-FCB96A68537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27630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CBAA-E138-4B80-BE61-9FB89EB029FA}" type="datetime1">
              <a:rPr lang="en-ZA" smtClean="0"/>
              <a:t>2020/10/13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AEF2B-4EAF-4EB4-9838-FCB96A68537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0422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B79D8-AE53-4921-A29F-D5DB198F06FD}" type="datetime1">
              <a:rPr lang="en-ZA" smtClean="0"/>
              <a:t>2020/10/13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AEF2B-4EAF-4EB4-9838-FCB96A68537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65887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E5865-03D8-4CC3-9414-DD1C3EAAA109}" type="datetime1">
              <a:rPr lang="en-ZA" smtClean="0"/>
              <a:t>2020/10/13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AEF2B-4EAF-4EB4-9838-FCB96A68537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00697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93CDD-09D0-486F-A9FE-52C7FBC10D5D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2020/10/13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AEF2B-4EAF-4EB4-9838-FCB96A685371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274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F2FD7-C255-4C97-8ACC-A6B09FED7678}" type="datetimeFigureOut">
              <a:rPr lang="en-ZA" smtClean="0"/>
              <a:t>2020/10/13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F1FA0-120F-4AD6-852E-A58DCFFFBF7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39179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45429"/>
            <a:ext cx="9144000" cy="1181944"/>
          </a:xfrm>
          <a:noFill/>
        </p:spPr>
        <p:txBody>
          <a:bodyPr>
            <a:normAutofit fontScale="92500" lnSpcReduction="10000"/>
          </a:bodyPr>
          <a:lstStyle/>
          <a:p>
            <a:endParaRPr lang="en-ZA" sz="4000" dirty="0">
              <a:solidFill>
                <a:srgbClr val="C00000"/>
              </a:solidFill>
            </a:endParaRPr>
          </a:p>
          <a:p>
            <a:r>
              <a:rPr lang="en-ZA" sz="4000" dirty="0">
                <a:solidFill>
                  <a:srgbClr val="C00000"/>
                </a:solidFill>
              </a:rPr>
              <a:t>Univen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4000" y="5530766"/>
            <a:ext cx="9144000" cy="8395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2000" b="1" dirty="0"/>
              <a:t>Tourism Research Webinar: </a:t>
            </a:r>
          </a:p>
          <a:p>
            <a:r>
              <a:rPr lang="en-ZA" sz="2000" dirty="0"/>
              <a:t>30 October</a:t>
            </a:r>
            <a:r>
              <a:rPr lang="en-ZA" sz="2000" dirty="0"/>
              <a:t> 2020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227" y="311106"/>
            <a:ext cx="2145458" cy="1445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7760" y="2485055"/>
            <a:ext cx="10592685" cy="1604562"/>
          </a:xfrm>
          <a:solidFill>
            <a:schemeClr val="bg1"/>
          </a:solidFill>
        </p:spPr>
        <p:txBody>
          <a:bodyPr>
            <a:noAutofit/>
          </a:bodyPr>
          <a:lstStyle/>
          <a:p>
            <a:pPr fontAlgn="base"/>
            <a:r>
              <a:rPr lang="en-ZA" sz="4800" b="1" dirty="0"/>
              <a:t>An analysis of the public sector expenditure in the tourism value chain</a:t>
            </a:r>
            <a:endParaRPr lang="en-ZA" sz="48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524000" y="2295331"/>
            <a:ext cx="9010956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90522" y="4435151"/>
            <a:ext cx="9010956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7760" y="341784"/>
            <a:ext cx="4608513" cy="1414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4194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Autofit/>
          </a:bodyPr>
          <a:lstStyle/>
          <a:p>
            <a:pPr algn="ctr"/>
            <a:r>
              <a:rPr lang="en-Z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B-BBEE Level of Enterprises registered with National Treasury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285474"/>
              </p:ext>
            </p:extLst>
          </p:nvPr>
        </p:nvGraphicFramePr>
        <p:xfrm>
          <a:off x="3685880" y="1005418"/>
          <a:ext cx="7899662" cy="3990792"/>
        </p:xfrm>
        <a:graphic>
          <a:graphicData uri="http://schemas.openxmlformats.org/drawingml/2006/table">
            <a:tbl>
              <a:tblPr firstRow="1" firstCol="1" bandRow="1"/>
              <a:tblGrid>
                <a:gridCol w="2356054">
                  <a:extLst>
                    <a:ext uri="{9D8B030D-6E8A-4147-A177-3AD203B41FA5}">
                      <a16:colId xmlns:a16="http://schemas.microsoft.com/office/drawing/2014/main" val="402517120"/>
                    </a:ext>
                  </a:extLst>
                </a:gridCol>
                <a:gridCol w="1593776">
                  <a:extLst>
                    <a:ext uri="{9D8B030D-6E8A-4147-A177-3AD203B41FA5}">
                      <a16:colId xmlns:a16="http://schemas.microsoft.com/office/drawing/2014/main" val="1589521767"/>
                    </a:ext>
                  </a:extLst>
                </a:gridCol>
                <a:gridCol w="1974916">
                  <a:extLst>
                    <a:ext uri="{9D8B030D-6E8A-4147-A177-3AD203B41FA5}">
                      <a16:colId xmlns:a16="http://schemas.microsoft.com/office/drawing/2014/main" val="4210182673"/>
                    </a:ext>
                  </a:extLst>
                </a:gridCol>
                <a:gridCol w="1974916">
                  <a:extLst>
                    <a:ext uri="{9D8B030D-6E8A-4147-A177-3AD203B41FA5}">
                      <a16:colId xmlns:a16="http://schemas.microsoft.com/office/drawing/2014/main" val="3186993397"/>
                    </a:ext>
                  </a:extLst>
                </a:gridCol>
              </a:tblGrid>
              <a:tr h="3325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B-BBEE Contributor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Frequency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Percent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Cumulative Percent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018012"/>
                  </a:ext>
                </a:extLst>
              </a:tr>
              <a:tr h="3325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Level 1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525235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87.44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87.44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6074635"/>
                  </a:ext>
                </a:extLst>
              </a:tr>
              <a:tr h="3325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Level 2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16684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2.78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90.21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5143802"/>
                  </a:ext>
                </a:extLst>
              </a:tr>
              <a:tr h="3325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Level 3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13836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2.30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92.52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958889"/>
                  </a:ext>
                </a:extLst>
              </a:tr>
              <a:tr h="3325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Level 4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39444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6.57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99.08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4201675"/>
                  </a:ext>
                </a:extLst>
              </a:tr>
              <a:tr h="3325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Level 5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939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0.16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99.24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6861575"/>
                  </a:ext>
                </a:extLst>
              </a:tr>
              <a:tr h="3325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Level 6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835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0.14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99.38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0076202"/>
                  </a:ext>
                </a:extLst>
              </a:tr>
              <a:tr h="3325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Level 7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557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0.09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99.47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3514848"/>
                  </a:ext>
                </a:extLst>
              </a:tr>
              <a:tr h="3325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Level 8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1474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0.25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99.72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918924"/>
                  </a:ext>
                </a:extLst>
              </a:tr>
              <a:tr h="3325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R10m or less Enterprise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99.73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0398100"/>
                  </a:ext>
                </a:extLst>
              </a:tr>
              <a:tr h="3325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R10m&lt; Enterprise &lt;R45m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99.73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97583"/>
                  </a:ext>
                </a:extLst>
              </a:tr>
              <a:tr h="3325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Non-compliant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1646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0.27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Z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0982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2663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377" y="1487272"/>
            <a:ext cx="3164333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Autofit/>
          </a:bodyPr>
          <a:lstStyle/>
          <a:p>
            <a:pPr algn="ctr"/>
            <a:r>
              <a:rPr lang="en-Z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Tax &amp; BBBEE status of Enterprises registered with National Treasury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574153"/>
              </p:ext>
            </p:extLst>
          </p:nvPr>
        </p:nvGraphicFramePr>
        <p:xfrm>
          <a:off x="3893271" y="1334076"/>
          <a:ext cx="7635710" cy="4274821"/>
        </p:xfrm>
        <a:graphic>
          <a:graphicData uri="http://schemas.openxmlformats.org/drawingml/2006/table">
            <a:tbl>
              <a:tblPr firstRow="1" firstCol="1" bandRow="1"/>
              <a:tblGrid>
                <a:gridCol w="1568471">
                  <a:extLst>
                    <a:ext uri="{9D8B030D-6E8A-4147-A177-3AD203B41FA5}">
                      <a16:colId xmlns:a16="http://schemas.microsoft.com/office/drawing/2014/main" val="1845078452"/>
                    </a:ext>
                  </a:extLst>
                </a:gridCol>
                <a:gridCol w="1195832">
                  <a:extLst>
                    <a:ext uri="{9D8B030D-6E8A-4147-A177-3AD203B41FA5}">
                      <a16:colId xmlns:a16="http://schemas.microsoft.com/office/drawing/2014/main" val="1898754481"/>
                    </a:ext>
                  </a:extLst>
                </a:gridCol>
                <a:gridCol w="953616">
                  <a:extLst>
                    <a:ext uri="{9D8B030D-6E8A-4147-A177-3AD203B41FA5}">
                      <a16:colId xmlns:a16="http://schemas.microsoft.com/office/drawing/2014/main" val="124624236"/>
                    </a:ext>
                  </a:extLst>
                </a:gridCol>
                <a:gridCol w="1320328">
                  <a:extLst>
                    <a:ext uri="{9D8B030D-6E8A-4147-A177-3AD203B41FA5}">
                      <a16:colId xmlns:a16="http://schemas.microsoft.com/office/drawing/2014/main" val="667900415"/>
                    </a:ext>
                  </a:extLst>
                </a:gridCol>
                <a:gridCol w="1800524">
                  <a:extLst>
                    <a:ext uri="{9D8B030D-6E8A-4147-A177-3AD203B41FA5}">
                      <a16:colId xmlns:a16="http://schemas.microsoft.com/office/drawing/2014/main" val="3987906868"/>
                    </a:ext>
                  </a:extLst>
                </a:gridCol>
                <a:gridCol w="796939">
                  <a:extLst>
                    <a:ext uri="{9D8B030D-6E8A-4147-A177-3AD203B41FA5}">
                      <a16:colId xmlns:a16="http://schemas.microsoft.com/office/drawing/2014/main" val="1211295229"/>
                    </a:ext>
                  </a:extLst>
                </a:gridCol>
              </a:tblGrid>
              <a:tr h="9348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B-BBEE Contributor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Tax Non-Compliant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Tax Compliant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registered for Tax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Unable to Determine Tax Compliance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561334"/>
                  </a:ext>
                </a:extLst>
              </a:tr>
              <a:tr h="2337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Level 1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254482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258308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4007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8435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8101433"/>
                  </a:ext>
                </a:extLst>
              </a:tr>
              <a:tr h="2337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Level 2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6467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9455 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228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534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7099930"/>
                  </a:ext>
                </a:extLst>
              </a:tr>
              <a:tr h="2337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Level 3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8738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4262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125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711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3339280"/>
                  </a:ext>
                </a:extLst>
              </a:tr>
              <a:tr h="2337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Level 4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14244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22613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591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1996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7773535"/>
                  </a:ext>
                </a:extLst>
              </a:tr>
              <a:tr h="2337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Level 5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212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658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2738000"/>
                  </a:ext>
                </a:extLst>
              </a:tr>
              <a:tr h="2337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Level 6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185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588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61663"/>
                  </a:ext>
                </a:extLst>
              </a:tr>
              <a:tr h="2337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Level 7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416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233120"/>
                  </a:ext>
                </a:extLst>
              </a:tr>
              <a:tr h="2337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Level 8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259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1132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7537515"/>
                  </a:ext>
                </a:extLst>
              </a:tr>
              <a:tr h="4674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R10m or less Enterprise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9855568"/>
                  </a:ext>
                </a:extLst>
              </a:tr>
              <a:tr h="4674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R10m&lt; Enterprise &lt;R45m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5092036"/>
                  </a:ext>
                </a:extLst>
              </a:tr>
              <a:tr h="2337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Non-compliant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443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1072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102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4324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9553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378" y="320675"/>
            <a:ext cx="11407487" cy="1325563"/>
          </a:xfrm>
        </p:spPr>
        <p:txBody>
          <a:bodyPr>
            <a:normAutofit/>
          </a:bodyPr>
          <a:lstStyle/>
          <a:p>
            <a:r>
              <a:rPr lang="en-US" sz="4000" dirty="0"/>
              <a:t>Demarcating the boundaries of the chain</a:t>
            </a:r>
            <a:endParaRPr lang="en-ZA" sz="40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579530B-317B-4EFB-8F04-67FC973F932E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391379" y="1461155"/>
          <a:ext cx="11407487" cy="5090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3955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670" y="1487272"/>
            <a:ext cx="320204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Autofit/>
          </a:bodyPr>
          <a:lstStyle/>
          <a:p>
            <a:pPr algn="ctr"/>
            <a:r>
              <a:rPr lang="en-Z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Concentration of Tourism-related Public Expenditure 2013-18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C2A0CAF-D5D8-4CC4-9F56-B698B53D2D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5061388"/>
              </p:ext>
            </p:extLst>
          </p:nvPr>
        </p:nvGraphicFramePr>
        <p:xfrm>
          <a:off x="3770722" y="443060"/>
          <a:ext cx="8022210" cy="588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4410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744" y="65988"/>
            <a:ext cx="11973139" cy="667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690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925" y="1487271"/>
            <a:ext cx="3525625" cy="2905619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Autofit/>
          </a:bodyPr>
          <a:lstStyle/>
          <a:p>
            <a:pPr algn="ctr"/>
            <a:r>
              <a:rPr lang="en-Z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on Dominance in the Accommodation Sub-Sector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711563"/>
              </p:ext>
            </p:extLst>
          </p:nvPr>
        </p:nvGraphicFramePr>
        <p:xfrm>
          <a:off x="4044099" y="470207"/>
          <a:ext cx="7975076" cy="5478788"/>
        </p:xfrm>
        <a:graphic>
          <a:graphicData uri="http://schemas.openxmlformats.org/drawingml/2006/table">
            <a:tbl>
              <a:tblPr/>
              <a:tblGrid>
                <a:gridCol w="2375555">
                  <a:extLst>
                    <a:ext uri="{9D8B030D-6E8A-4147-A177-3AD203B41FA5}">
                      <a16:colId xmlns:a16="http://schemas.microsoft.com/office/drawing/2014/main" val="3528758990"/>
                    </a:ext>
                  </a:extLst>
                </a:gridCol>
                <a:gridCol w="1036948">
                  <a:extLst>
                    <a:ext uri="{9D8B030D-6E8A-4147-A177-3AD203B41FA5}">
                      <a16:colId xmlns:a16="http://schemas.microsoft.com/office/drawing/2014/main" val="1246678200"/>
                    </a:ext>
                  </a:extLst>
                </a:gridCol>
                <a:gridCol w="1536569">
                  <a:extLst>
                    <a:ext uri="{9D8B030D-6E8A-4147-A177-3AD203B41FA5}">
                      <a16:colId xmlns:a16="http://schemas.microsoft.com/office/drawing/2014/main" val="945708843"/>
                    </a:ext>
                  </a:extLst>
                </a:gridCol>
                <a:gridCol w="1611984">
                  <a:extLst>
                    <a:ext uri="{9D8B030D-6E8A-4147-A177-3AD203B41FA5}">
                      <a16:colId xmlns:a16="http://schemas.microsoft.com/office/drawing/2014/main" val="2505150839"/>
                    </a:ext>
                  </a:extLst>
                </a:gridCol>
                <a:gridCol w="1414020">
                  <a:extLst>
                    <a:ext uri="{9D8B030D-6E8A-4147-A177-3AD203B41FA5}">
                      <a16:colId xmlns:a16="http://schemas.microsoft.com/office/drawing/2014/main" val="1801641464"/>
                    </a:ext>
                  </a:extLst>
                </a:gridCol>
              </a:tblGrid>
              <a:tr h="2141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(1)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(2)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(3)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(4)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5518244"/>
                  </a:ext>
                </a:extLst>
              </a:tr>
              <a:tr h="4282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VARIABLES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Hotel Expenditure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Hotel Group 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(Yes = 1; No =0)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Hotel Group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(Yes = 1; No =0)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Hotel Group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(Yes = 1; No =0)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8416785"/>
                  </a:ext>
                </a:extLst>
              </a:tr>
              <a:tr h="2141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1204530"/>
                  </a:ext>
                </a:extLst>
              </a:tr>
              <a:tr h="2141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National, with agencies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97,128***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7446035"/>
                  </a:ext>
                </a:extLst>
              </a:tr>
              <a:tr h="2141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(1,705)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3895660"/>
                  </a:ext>
                </a:extLst>
              </a:tr>
              <a:tr h="4282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Geographic Spread: National, provincial &amp; district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13,231***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(466.3)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3140208"/>
                  </a:ext>
                </a:extLst>
              </a:tr>
              <a:tr h="4282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Geographic Spread: National, with agencies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-0.148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(0.373)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0.614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(0.431)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1051076"/>
                  </a:ext>
                </a:extLst>
              </a:tr>
              <a:tr h="4282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Geographic Spread: National, provincial, &amp; district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-0.209**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(0.101)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-0.0950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(0.104)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2366457"/>
                  </a:ext>
                </a:extLst>
              </a:tr>
              <a:tr h="2141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Expenditure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-8.69e-06***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0197784"/>
                  </a:ext>
                </a:extLst>
              </a:tr>
              <a:tr h="2141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(1.32e-06)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5956673"/>
                  </a:ext>
                </a:extLst>
              </a:tr>
              <a:tr h="2141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Below mean expenditure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-0.148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468373"/>
                  </a:ext>
                </a:extLst>
              </a:tr>
              <a:tr h="2141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(0.373)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5524901"/>
                  </a:ext>
                </a:extLst>
              </a:tr>
              <a:tr h="2141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Above mean expenditure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-0.209**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6997678"/>
                  </a:ext>
                </a:extLst>
              </a:tr>
              <a:tr h="2141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(0.101)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811896"/>
                  </a:ext>
                </a:extLst>
              </a:tr>
              <a:tr h="2141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Constant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2,228***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0.553***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0.572***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0.553***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5880769"/>
                  </a:ext>
                </a:extLst>
              </a:tr>
              <a:tr h="2141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(47.64)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(0.0106)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(0.0110)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(0.0106)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6385519"/>
                  </a:ext>
                </a:extLst>
              </a:tr>
              <a:tr h="2141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3303572"/>
                  </a:ext>
                </a:extLst>
              </a:tr>
              <a:tr h="2141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Observations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38,828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38,898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38,828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38,898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7326243"/>
                  </a:ext>
                </a:extLst>
              </a:tr>
              <a:tr h="2141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R-squared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0.094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3404689"/>
                  </a:ext>
                </a:extLst>
              </a:tr>
              <a:tr h="2141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Pseudo R-squared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0,0001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0,0011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0,0001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0838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7447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926" y="1487271"/>
            <a:ext cx="3026004" cy="2905619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Autofit/>
          </a:bodyPr>
          <a:lstStyle/>
          <a:p>
            <a:pPr algn="ctr"/>
            <a:r>
              <a:rPr lang="en-Z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on Linkages in the Transport Sector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19943"/>
              </p:ext>
            </p:extLst>
          </p:nvPr>
        </p:nvGraphicFramePr>
        <p:xfrm>
          <a:off x="3572760" y="1487269"/>
          <a:ext cx="8088197" cy="3652906"/>
        </p:xfrm>
        <a:graphic>
          <a:graphicData uri="http://schemas.openxmlformats.org/drawingml/2006/table">
            <a:tbl>
              <a:tblPr/>
              <a:tblGrid>
                <a:gridCol w="3935555">
                  <a:extLst>
                    <a:ext uri="{9D8B030D-6E8A-4147-A177-3AD203B41FA5}">
                      <a16:colId xmlns:a16="http://schemas.microsoft.com/office/drawing/2014/main" val="734800160"/>
                    </a:ext>
                  </a:extLst>
                </a:gridCol>
                <a:gridCol w="1396651">
                  <a:extLst>
                    <a:ext uri="{9D8B030D-6E8A-4147-A177-3AD203B41FA5}">
                      <a16:colId xmlns:a16="http://schemas.microsoft.com/office/drawing/2014/main" val="1016365692"/>
                    </a:ext>
                  </a:extLst>
                </a:gridCol>
                <a:gridCol w="1343227">
                  <a:extLst>
                    <a:ext uri="{9D8B030D-6E8A-4147-A177-3AD203B41FA5}">
                      <a16:colId xmlns:a16="http://schemas.microsoft.com/office/drawing/2014/main" val="3658789047"/>
                    </a:ext>
                  </a:extLst>
                </a:gridCol>
                <a:gridCol w="1412764">
                  <a:extLst>
                    <a:ext uri="{9D8B030D-6E8A-4147-A177-3AD203B41FA5}">
                      <a16:colId xmlns:a16="http://schemas.microsoft.com/office/drawing/2014/main" val="3435628685"/>
                    </a:ext>
                  </a:extLst>
                </a:gridCol>
              </a:tblGrid>
              <a:tr h="2481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(1)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(2)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(3)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0615378"/>
                  </a:ext>
                </a:extLst>
              </a:tr>
              <a:tr h="4963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VARIABLES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Transport Expenditure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Transport Expenditure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Transport Expenditure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1261509"/>
                  </a:ext>
                </a:extLst>
              </a:tr>
              <a:tr h="2481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9728919"/>
                  </a:ext>
                </a:extLst>
              </a:tr>
              <a:tr h="2481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 rental linked to airline (=1) 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-1,642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-1,769*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4241521"/>
                  </a:ext>
                </a:extLst>
              </a:tr>
              <a:tr h="2481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(1,084)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(1,035)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6442343"/>
                  </a:ext>
                </a:extLst>
              </a:tr>
              <a:tr h="2481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Geographic Spread: National, provincial, &amp; district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285,993***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286,004***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4537450"/>
                  </a:ext>
                </a:extLst>
              </a:tr>
              <a:tr h="2481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(3,941)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(3,941)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6693627"/>
                  </a:ext>
                </a:extLst>
              </a:tr>
              <a:tr h="2481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Constant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3,977***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2,219***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3,977***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3491896"/>
                  </a:ext>
                </a:extLst>
              </a:tr>
              <a:tr h="2481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(1,080)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(82.61)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(1,032)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9916129"/>
                  </a:ext>
                </a:extLst>
              </a:tr>
              <a:tr h="2481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5273943"/>
                  </a:ext>
                </a:extLst>
              </a:tr>
              <a:tr h="2481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Observations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54,629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54,629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54,629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2624879"/>
                  </a:ext>
                </a:extLst>
              </a:tr>
              <a:tr h="2481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R-squared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0.000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0.088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0.088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9648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136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2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What economic opportunities exist for black-owned enterprises?</a:t>
            </a:r>
            <a:endParaRPr lang="en-ZA" dirty="0">
              <a:solidFill>
                <a:schemeClr val="accent1"/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5073482" y="1152413"/>
            <a:ext cx="6377769" cy="4930246"/>
          </a:xfrm>
        </p:spPr>
        <p:txBody>
          <a:bodyPr anchor="ctr"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2400" b="1" u="sng" dirty="0"/>
              <a:t>Low initial outlay sectors </a:t>
            </a:r>
            <a:endParaRPr lang="en-US" sz="2400" dirty="0"/>
          </a:p>
          <a:p>
            <a:pPr lvl="1"/>
            <a:r>
              <a:rPr lang="en-US" dirty="0"/>
              <a:t>ground transportation - e.g. car hire </a:t>
            </a:r>
          </a:p>
          <a:p>
            <a:pPr lvl="1"/>
            <a:r>
              <a:rPr lang="en-US" dirty="0"/>
              <a:t>food and beverages - e.g. restaurants, </a:t>
            </a:r>
          </a:p>
          <a:p>
            <a:pPr lvl="1"/>
            <a:r>
              <a:rPr lang="en-US" dirty="0"/>
              <a:t>travel agencies, and</a:t>
            </a:r>
          </a:p>
          <a:p>
            <a:pPr lvl="1"/>
            <a:r>
              <a:rPr lang="en-US" dirty="0"/>
              <a:t> incidental services - e.g. laundry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b="1" u="sng" dirty="0"/>
              <a:t>High initial outlay sectors?</a:t>
            </a:r>
            <a:endParaRPr lang="en-ZA" sz="2000" b="1" u="sng" dirty="0"/>
          </a:p>
          <a:p>
            <a:pPr lvl="1"/>
            <a:r>
              <a:rPr lang="en-US" dirty="0"/>
              <a:t>barrier to entry – need huge capital and is dominated by groups in the accommodation sector and linkages in the transport</a:t>
            </a:r>
          </a:p>
        </p:txBody>
      </p:sp>
    </p:spTree>
    <p:extLst>
      <p:ext uri="{BB962C8B-B14F-4D97-AF65-F5344CB8AC3E}">
        <p14:creationId xmlns:p14="http://schemas.microsoft.com/office/powerpoint/2010/main" val="2926225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788" y="1359473"/>
            <a:ext cx="744718" cy="2217561"/>
          </a:xfrm>
          <a:ln w="57150">
            <a:solidFill>
              <a:srgbClr val="0070C0"/>
            </a:solidFill>
          </a:ln>
        </p:spPr>
        <p:txBody>
          <a:bodyPr vert="vert270"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Value chain</a:t>
            </a:r>
            <a:endParaRPr lang="en-ZA" sz="3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"/>
            <a:ext cx="12192000" cy="96615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</a:p>
        </p:txBody>
      </p:sp>
      <p:graphicFrame>
        <p:nvGraphicFramePr>
          <p:cNvPr id="6" name="Content Placeholder 2">
            <a:extLst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9132634"/>
              </p:ext>
            </p:extLst>
          </p:nvPr>
        </p:nvGraphicFramePr>
        <p:xfrm>
          <a:off x="1716735" y="977104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Content Placeholder 2">
            <a:extLst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0687654"/>
              </p:ext>
            </p:extLst>
          </p:nvPr>
        </p:nvGraphicFramePr>
        <p:xfrm>
          <a:off x="1716735" y="3577034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Arrow: Right 7"/>
          <p:cNvSpPr/>
          <p:nvPr/>
        </p:nvSpPr>
        <p:spPr>
          <a:xfrm>
            <a:off x="1027257" y="2373103"/>
            <a:ext cx="689478" cy="2758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54788" y="3744579"/>
            <a:ext cx="772469" cy="2429978"/>
          </a:xfrm>
          <a:prstGeom prst="rect">
            <a:avLst/>
          </a:prstGeom>
          <a:ln w="57150">
            <a:solidFill>
              <a:srgbClr val="0070C0"/>
            </a:solidFill>
          </a:ln>
        </p:spPr>
        <p:txBody>
          <a:bodyPr vert="vert270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/>
              <a:t> Benefitting </a:t>
            </a:r>
            <a:endParaRPr lang="en-ZA" sz="3200" dirty="0"/>
          </a:p>
        </p:txBody>
      </p:sp>
      <p:sp>
        <p:nvSpPr>
          <p:cNvPr id="10" name="Arrow: Right 9"/>
          <p:cNvSpPr/>
          <p:nvPr/>
        </p:nvSpPr>
        <p:spPr>
          <a:xfrm>
            <a:off x="1055008" y="4914021"/>
            <a:ext cx="689478" cy="2758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Arrow: Down 10"/>
          <p:cNvSpPr/>
          <p:nvPr/>
        </p:nvSpPr>
        <p:spPr>
          <a:xfrm>
            <a:off x="3148553" y="3577034"/>
            <a:ext cx="395925" cy="5314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Arrow: Down 11"/>
          <p:cNvSpPr/>
          <p:nvPr/>
        </p:nvSpPr>
        <p:spPr>
          <a:xfrm>
            <a:off x="6656896" y="3587979"/>
            <a:ext cx="395925" cy="5314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Arrow: Down 12"/>
          <p:cNvSpPr/>
          <p:nvPr/>
        </p:nvSpPr>
        <p:spPr>
          <a:xfrm>
            <a:off x="10165239" y="3587979"/>
            <a:ext cx="395925" cy="5314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44494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Autofit/>
          </a:bodyPr>
          <a:lstStyle/>
          <a:p>
            <a:pPr algn="ctr"/>
            <a:r>
              <a:rPr lang="en-US" sz="7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Policy Recommendations</a:t>
            </a:r>
            <a:endParaRPr lang="en-ZA" sz="7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0DEF0F2-E2CE-4277-93EE-4D692D7A32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2686899"/>
              </p:ext>
            </p:extLst>
          </p:nvPr>
        </p:nvGraphicFramePr>
        <p:xfrm>
          <a:off x="1036168" y="275393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31337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66158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algn="ctr"/>
            <a:r>
              <a:rPr lang="en-ZA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Economic Significance of Tourism in South Africa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35" y="966160"/>
            <a:ext cx="10326756" cy="578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67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040" y="276288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endParaRPr lang="en-ZA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1023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2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Study objectives</a:t>
            </a:r>
            <a:endParaRPr lang="en-ZA" dirty="0">
              <a:solidFill>
                <a:schemeClr val="accent1"/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5073482" y="1152413"/>
            <a:ext cx="6377769" cy="4930246"/>
          </a:xfrm>
        </p:spPr>
        <p:txBody>
          <a:bodyPr anchor="ctr"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2400" dirty="0"/>
              <a:t>Examine the value chain of the tourism sector generated from public expenditures.</a:t>
            </a:r>
            <a:endParaRPr lang="en-ZA" sz="2400" dirty="0"/>
          </a:p>
          <a:p>
            <a:pPr marL="514350" lvl="0" indent="-514350">
              <a:buFont typeface="+mj-lt"/>
              <a:buAutoNum type="arabicPeriod"/>
            </a:pPr>
            <a:r>
              <a:rPr lang="en-US" sz="2400" dirty="0"/>
              <a:t>Determine the enterprises that benefit from public expenditures within the tourism value chain.</a:t>
            </a:r>
            <a:endParaRPr lang="en-ZA" sz="2400" dirty="0"/>
          </a:p>
          <a:p>
            <a:pPr marL="514350" lvl="0" indent="-514350">
              <a:buFont typeface="+mj-lt"/>
              <a:buAutoNum type="arabicPeriod"/>
            </a:pPr>
            <a:r>
              <a:rPr lang="en-US" sz="2400" dirty="0"/>
              <a:t>Assess the socio-economic opportunities within the value chain for black entrepreneurs. </a:t>
            </a:r>
            <a:endParaRPr lang="en-ZA" sz="2400" dirty="0"/>
          </a:p>
          <a:p>
            <a:pPr lvl="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75588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66158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algn="ctr"/>
            <a:r>
              <a:rPr lang="en-ZA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Conceptual Framework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966159"/>
            <a:ext cx="115824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947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66158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algn="ctr"/>
            <a:r>
              <a:rPr lang="en-ZA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Conceptual Framework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8767130"/>
              </p:ext>
            </p:extLst>
          </p:nvPr>
        </p:nvGraphicFramePr>
        <p:xfrm>
          <a:off x="916836" y="1144580"/>
          <a:ext cx="10595610" cy="2704470"/>
        </p:xfrm>
        <a:graphic>
          <a:graphicData uri="http://schemas.openxmlformats.org/drawingml/2006/table">
            <a:tbl>
              <a:tblPr firstRow="1" firstCol="1" bandRow="1"/>
              <a:tblGrid>
                <a:gridCol w="2436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0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88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85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B-BBEE Level</a:t>
                      </a:r>
                      <a:endParaRPr lang="en-Z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Scorecard Points</a:t>
                      </a:r>
                      <a:endParaRPr lang="en-Z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Procurement Recognition percentages</a:t>
                      </a:r>
                      <a:endParaRPr lang="en-Z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Z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100 or above</a:t>
                      </a:r>
                      <a:endParaRPr lang="en-Z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135</a:t>
                      </a:r>
                      <a:endParaRPr lang="en-Z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Z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85 to 99.99</a:t>
                      </a:r>
                      <a:endParaRPr lang="en-Z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125</a:t>
                      </a:r>
                      <a:endParaRPr lang="en-Z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51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Z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75 to 84.99</a:t>
                      </a:r>
                      <a:endParaRPr lang="en-Z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110</a:t>
                      </a:r>
                      <a:endParaRPr lang="en-Z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65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en-Z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65 to 74.99</a:t>
                      </a:r>
                      <a:endParaRPr lang="en-Z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100</a:t>
                      </a:r>
                      <a:endParaRPr lang="en-Z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en-Z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55 to 64.99</a:t>
                      </a:r>
                      <a:endParaRPr lang="en-Z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80</a:t>
                      </a:r>
                      <a:endParaRPr lang="en-Z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04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6</a:t>
                      </a:r>
                      <a:endParaRPr lang="en-Z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45 to 54.99</a:t>
                      </a:r>
                      <a:endParaRPr lang="en-Z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60</a:t>
                      </a:r>
                      <a:endParaRPr lang="en-Z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7</a:t>
                      </a:r>
                      <a:endParaRPr lang="en-Z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40 to 44.99</a:t>
                      </a:r>
                      <a:endParaRPr lang="en-Z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50</a:t>
                      </a:r>
                      <a:endParaRPr lang="en-Z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8</a:t>
                      </a:r>
                      <a:endParaRPr lang="en-Z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30 to 39.99</a:t>
                      </a:r>
                      <a:endParaRPr lang="en-Z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10</a:t>
                      </a:r>
                      <a:endParaRPr lang="en-Z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04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Non-Compliant</a:t>
                      </a:r>
                      <a:endParaRPr lang="en-Z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&lt; 30</a:t>
                      </a:r>
                      <a:endParaRPr lang="en-Z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Z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49981"/>
              </p:ext>
            </p:extLst>
          </p:nvPr>
        </p:nvGraphicFramePr>
        <p:xfrm>
          <a:off x="2653260" y="3963354"/>
          <a:ext cx="7869836" cy="2422455"/>
        </p:xfrm>
        <a:graphic>
          <a:graphicData uri="http://schemas.openxmlformats.org/drawingml/2006/table">
            <a:tbl>
              <a:tblPr firstRow="1" firstCol="1" bandRow="1"/>
              <a:tblGrid>
                <a:gridCol w="27153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54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64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B-BBEE Element</a:t>
                      </a:r>
                      <a:endParaRPr lang="en-Z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Explanation</a:t>
                      </a:r>
                      <a:endParaRPr lang="en-Z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5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Ownership</a:t>
                      </a:r>
                      <a:endParaRPr lang="en-Z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Ownership, voting rights and economic interests</a:t>
                      </a:r>
                      <a:endParaRPr lang="en-Z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3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Management Control</a:t>
                      </a:r>
                      <a:endParaRPr lang="en-Z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Effective control and management</a:t>
                      </a:r>
                      <a:endParaRPr lang="en-Z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9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Skills Development</a:t>
                      </a:r>
                      <a:endParaRPr lang="en-Z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Employee training and skilling</a:t>
                      </a:r>
                      <a:endParaRPr lang="en-Z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4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Enterprise Development</a:t>
                      </a:r>
                      <a:endParaRPr lang="en-Z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Assist enterprise development</a:t>
                      </a:r>
                      <a:endParaRPr lang="en-Z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75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Socio Economic Development</a:t>
                      </a:r>
                      <a:endParaRPr lang="en-Z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Access to economy and income </a:t>
                      </a:r>
                      <a:endParaRPr lang="en-Z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8560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66158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algn="ctr"/>
            <a:r>
              <a:rPr lang="en-ZA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5040" y="966159"/>
            <a:ext cx="10281920" cy="566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363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994" y="2900279"/>
            <a:ext cx="3422715" cy="3245997"/>
          </a:xfrm>
          <a:ln w="5715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3600" dirty="0"/>
              <a:t>Unavailable: Data on spending according to B-BBEE </a:t>
            </a:r>
            <a:endParaRPr lang="en-ZA" sz="36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40024" y="1377038"/>
            <a:ext cx="7164371" cy="716436"/>
          </a:xfrm>
          <a:prstGeom prst="rect">
            <a:avLst/>
          </a:prstGeom>
          <a:ln w="57150">
            <a:solidFill>
              <a:srgbClr val="00B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/>
              <a:t>Available: Data on LEs, QSEs, EMEs </a:t>
            </a:r>
            <a:endParaRPr lang="en-ZA" sz="36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40024" y="2809910"/>
            <a:ext cx="3422715" cy="3245997"/>
          </a:xfrm>
          <a:prstGeom prst="rect">
            <a:avLst/>
          </a:prstGeom>
          <a:ln w="57150">
            <a:solidFill>
              <a:srgbClr val="00206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/>
              <a:t>Less transformational</a:t>
            </a:r>
          </a:p>
          <a:p>
            <a:pPr marL="457200" indent="-457200">
              <a:buAutoNum type="arabicPeriod"/>
            </a:pPr>
            <a:r>
              <a:rPr lang="en-US" sz="2400" dirty="0"/>
              <a:t>Domineering/grouped enterprises</a:t>
            </a:r>
          </a:p>
          <a:p>
            <a:pPr marL="457200" indent="-457200">
              <a:buAutoNum type="arabicPeriod"/>
            </a:pPr>
            <a:r>
              <a:rPr lang="en-US" sz="2400" dirty="0"/>
              <a:t>Enterprises with forward &amp; backward linkages</a:t>
            </a:r>
            <a:endParaRPr lang="en-ZA" sz="2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181680" y="2809909"/>
            <a:ext cx="3422715" cy="3245997"/>
          </a:xfrm>
          <a:prstGeom prst="rect">
            <a:avLst/>
          </a:prstGeom>
          <a:ln w="57150">
            <a:solidFill>
              <a:srgbClr val="00206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/>
              <a:t>More transformational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en-US" sz="2400" dirty="0">
                <a:solidFill>
                  <a:prstClr val="black"/>
                </a:solidFill>
              </a:rPr>
              <a:t>Non-grouped (Emerging enterprises)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en-US" sz="2400" dirty="0">
                <a:solidFill>
                  <a:prstClr val="black"/>
                </a:solidFill>
              </a:rPr>
              <a:t>No linkages (Small enterprises)</a:t>
            </a:r>
            <a:endParaRPr lang="en-ZA" sz="2400" dirty="0">
              <a:solidFill>
                <a:prstClr val="black"/>
              </a:solidFill>
            </a:endParaRPr>
          </a:p>
          <a:p>
            <a:pPr marL="0" indent="0" algn="ctr">
              <a:buNone/>
            </a:pPr>
            <a:endParaRPr lang="en-ZA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Arrow: Down 7"/>
          <p:cNvSpPr/>
          <p:nvPr/>
        </p:nvSpPr>
        <p:spPr>
          <a:xfrm>
            <a:off x="5860330" y="2093474"/>
            <a:ext cx="471340" cy="641021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Arrow: Down 8"/>
          <p:cNvSpPr/>
          <p:nvPr/>
        </p:nvSpPr>
        <p:spPr>
          <a:xfrm>
            <a:off x="9581952" y="2093473"/>
            <a:ext cx="471340" cy="641021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1"/>
            <a:ext cx="12192000" cy="96615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Limitations and proxies</a:t>
            </a:r>
          </a:p>
        </p:txBody>
      </p:sp>
    </p:spTree>
    <p:extLst>
      <p:ext uri="{BB962C8B-B14F-4D97-AF65-F5344CB8AC3E}">
        <p14:creationId xmlns:p14="http://schemas.microsoft.com/office/powerpoint/2010/main" val="410546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2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Estimations based on proxies</a:t>
            </a:r>
            <a:endParaRPr lang="en-ZA" dirty="0">
              <a:solidFill>
                <a:schemeClr val="accent1"/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849198" y="963877"/>
                <a:ext cx="6755197" cy="4930246"/>
              </a:xfrm>
            </p:spPr>
            <p:txBody>
              <a:bodyPr anchor="ctr"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Z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i="1">
                            <a:latin typeface="Cambria Math" panose="02040503050406030204" pitchFamily="18" charset="0"/>
                          </a:rPr>
                          <m:t>𝑃𝐸𝑇</m:t>
                        </m:r>
                      </m:e>
                      <m:sub>
                        <m:r>
                          <a:rPr lang="en-ZA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ZA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ZA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ZA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ZA" i="1">
                        <a:latin typeface="Cambria Math" panose="02040503050406030204" pitchFamily="18" charset="0"/>
                      </a:rPr>
                      <m:t>𝜔</m:t>
                    </m:r>
                    <m:sSub>
                      <m:sSubPr>
                        <m:ctrlPr>
                          <a:rPr lang="en-Z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i="1">
                            <a:latin typeface="Cambria Math" panose="02040503050406030204" pitchFamily="18" charset="0"/>
                          </a:rPr>
                          <m:t>𝑆𝐷𝐺</m:t>
                        </m:r>
                      </m:e>
                      <m:sub>
                        <m:r>
                          <a:rPr lang="en-ZA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ZA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Z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ZA" i="1">
                            <a:latin typeface="Cambria Math" panose="02040503050406030204" pitchFamily="18" charset="0"/>
                          </a:rPr>
                          <m:t>𝑘𝑚</m:t>
                        </m:r>
                      </m:sub>
                    </m:sSub>
                    <m:r>
                      <a:rPr lang="en-ZA" i="1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Z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ZA" i="1">
                            <a:latin typeface="Cambria Math" panose="02040503050406030204" pitchFamily="18" charset="0"/>
                          </a:rPr>
                          <m:t>𝑖𝑗𝑘𝑚</m:t>
                        </m:r>
                      </m:sub>
                    </m:sSub>
                  </m:oMath>
                </a14:m>
                <a:endParaRPr lang="en-US" sz="2400" i="1" dirty="0"/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ZA" i="1">
                        <a:latin typeface="Cambria Math" panose="02040503050406030204" pitchFamily="18" charset="0"/>
                      </a:rPr>
                      <m:t>𝐿𝑜𝑔𝑖𝑡</m:t>
                    </m:r>
                    <m:d>
                      <m:dPr>
                        <m:ctrlPr>
                          <a:rPr lang="en-Z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ZA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ZA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ZA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ZA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ZA" i="1">
                        <a:latin typeface="Cambria Math" panose="02040503050406030204" pitchFamily="18" charset="0"/>
                      </a:rPr>
                      <m:t>𝛾</m:t>
                    </m:r>
                    <m:d>
                      <m:dPr>
                        <m:ctrlPr>
                          <a:rPr lang="en-Z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Z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ZA" i="1">
                                <a:latin typeface="Cambria Math" panose="02040503050406030204" pitchFamily="18" charset="0"/>
                              </a:rPr>
                              <m:t>𝑃𝐸𝑇</m:t>
                            </m:r>
                          </m:e>
                          <m:sub>
                            <m:r>
                              <a:rPr lang="en-ZA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ZA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ZA" i="1">
                        <a:latin typeface="Cambria Math" panose="02040503050406030204" pitchFamily="18" charset="0"/>
                      </a:rPr>
                      <m:t>𝜔</m:t>
                    </m:r>
                    <m:sSub>
                      <m:sSubPr>
                        <m:ctrlPr>
                          <a:rPr lang="en-Z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i="1">
                            <a:latin typeface="Cambria Math" panose="02040503050406030204" pitchFamily="18" charset="0"/>
                          </a:rPr>
                          <m:t>𝑆𝐷𝐺</m:t>
                        </m:r>
                      </m:e>
                      <m:sub>
                        <m:r>
                          <a:rPr lang="en-ZA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ZA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Z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ZA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ZA" dirty="0"/>
                  <a:t>.</a:t>
                </a:r>
                <a:endParaRPr lang="en-ZA" sz="2400" i="1" dirty="0"/>
              </a:p>
            </p:txBody>
          </p:sp>
        </mc:Choice>
        <mc:Fallback>
          <p:sp>
            <p:nvSpPr>
              <p:cNvPr id="2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49198" y="963877"/>
                <a:ext cx="6755197" cy="493024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3913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ZA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Response Rate and Reconfiguration</a:t>
            </a:r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8267853"/>
              </p:ext>
            </p:extLst>
          </p:nvPr>
        </p:nvGraphicFramePr>
        <p:xfrm>
          <a:off x="4038599" y="895546"/>
          <a:ext cx="7584649" cy="4402318"/>
        </p:xfrm>
        <a:graphic>
          <a:graphicData uri="http://schemas.openxmlformats.org/drawingml/2006/table">
            <a:tbl>
              <a:tblPr firstRow="1" firstCol="1" bandRow="1"/>
              <a:tblGrid>
                <a:gridCol w="1547769">
                  <a:extLst>
                    <a:ext uri="{9D8B030D-6E8A-4147-A177-3AD203B41FA5}">
                      <a16:colId xmlns:a16="http://schemas.microsoft.com/office/drawing/2014/main" val="2581472744"/>
                    </a:ext>
                  </a:extLst>
                </a:gridCol>
                <a:gridCol w="1648389">
                  <a:extLst>
                    <a:ext uri="{9D8B030D-6E8A-4147-A177-3AD203B41FA5}">
                      <a16:colId xmlns:a16="http://schemas.microsoft.com/office/drawing/2014/main" val="3388696017"/>
                    </a:ext>
                  </a:extLst>
                </a:gridCol>
                <a:gridCol w="2740102">
                  <a:extLst>
                    <a:ext uri="{9D8B030D-6E8A-4147-A177-3AD203B41FA5}">
                      <a16:colId xmlns:a16="http://schemas.microsoft.com/office/drawing/2014/main" val="2122657412"/>
                    </a:ext>
                  </a:extLst>
                </a:gridCol>
                <a:gridCol w="1648389">
                  <a:extLst>
                    <a:ext uri="{9D8B030D-6E8A-4147-A177-3AD203B41FA5}">
                      <a16:colId xmlns:a16="http://schemas.microsoft.com/office/drawing/2014/main" val="1505847630"/>
                    </a:ext>
                  </a:extLst>
                </a:gridCol>
              </a:tblGrid>
              <a:tr h="37758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Department Size 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4" marR="5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Location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4" marR="5149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Cluster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4" marR="5149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Extras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4" marR="5149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973047"/>
                  </a:ext>
                </a:extLst>
              </a:tr>
              <a:tr h="7337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Small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4" marR="5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National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4" marR="5149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Does not belong to any cluster. However, it is a proxy to the JCPS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4" marR="5149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4" marR="5149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4105788"/>
                  </a:ext>
                </a:extLst>
              </a:tr>
              <a:tr h="7337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Small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4" marR="5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National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4" marR="5149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ESE&amp;ID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4" marR="5149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4" marR="5149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002099"/>
                  </a:ext>
                </a:extLst>
              </a:tr>
              <a:tr h="3777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Small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4" marR="5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National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4" marR="5149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G&amp;A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4" marR="5149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4" marR="5149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3076903"/>
                  </a:ext>
                </a:extLst>
              </a:tr>
              <a:tr h="72289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Medium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4" marR="5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National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4" marR="5149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ESE&amp;ID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4" marR="5149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Has reporting agencies and/or entities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4" marR="5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2098048"/>
                  </a:ext>
                </a:extLst>
              </a:tr>
              <a:tr h="72289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Medium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4" marR="5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National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4" marR="5149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ESE&amp;ID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4" marR="5149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5348235"/>
                  </a:ext>
                </a:extLst>
              </a:tr>
              <a:tr h="7337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Large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4" marR="5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National, Provincial &amp; District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4" marR="5149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ICTS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4" marR="5149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4" marR="5149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4781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9255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Seminar Document" ma:contentTypeID="0x0101002FB3B7F63E47E640ADD96B9B438D7913003928CA5547492A41A587E79780AF418F" ma:contentTypeVersion="14" ma:contentTypeDescription="" ma:contentTypeScope="" ma:versionID="bd4043a51bc26d5750389d20a0711887">
  <xsd:schema xmlns:xsd="http://www.w3.org/2001/XMLSchema" xmlns:xs="http://www.w3.org/2001/XMLSchema" xmlns:p="http://schemas.microsoft.com/office/2006/metadata/properties" xmlns:ns2="c209e311-10e2-42ba-a66c-0984c872cd2d" xmlns:ns3="a58690a8-feff-4c4c-90ef-0207983e17a2" xmlns:ns4="ea5c4563-6859-4613-bb7d-01bad11ac3bb" targetNamespace="http://schemas.microsoft.com/office/2006/metadata/properties" ma:root="true" ma:fieldsID="6264f27b4f68c79f320398d0f9803b64" ns2:_="" ns3:_="" ns4:_="">
    <xsd:import namespace="c209e311-10e2-42ba-a66c-0984c872cd2d"/>
    <xsd:import namespace="a58690a8-feff-4c4c-90ef-0207983e17a2"/>
    <xsd:import namespace="ea5c4563-6859-4613-bb7d-01bad11ac3bb"/>
    <xsd:element name="properties">
      <xsd:complexType>
        <xsd:sequence>
          <xsd:element name="documentManagement">
            <xsd:complexType>
              <xsd:all>
                <xsd:element ref="ns2:Authors" minOccurs="0"/>
                <xsd:element ref="ns2:Year" minOccurs="0"/>
                <xsd:element ref="ns3:SeminarDocType" minOccurs="0"/>
                <xsd:element ref="ns2:Institution" minOccurs="0"/>
                <xsd:element ref="ns3:Institution2" minOccurs="0"/>
                <xsd:element ref="ns3:Related_x0020_1" minOccurs="0"/>
                <xsd:element ref="ns4:RelatedType1" minOccurs="0"/>
                <xsd:element ref="ns3:Related2" minOccurs="0"/>
                <xsd:element ref="ns4:RelatedType2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09e311-10e2-42ba-a66c-0984c872cd2d" elementFormDefault="qualified">
    <xsd:import namespace="http://schemas.microsoft.com/office/2006/documentManagement/types"/>
    <xsd:import namespace="http://schemas.microsoft.com/office/infopath/2007/PartnerControls"/>
    <xsd:element name="Authors" ma:index="2" nillable="true" ma:displayName="Authors" ma:description="One author per line." ma:internalName="Authors">
      <xsd:simpleType>
        <xsd:restriction base="dms:Note"/>
      </xsd:simpleType>
    </xsd:element>
    <xsd:element name="Year" ma:index="3" nillable="true" ma:displayName="Year" ma:internalName="Year">
      <xsd:simpleType>
        <xsd:restriction base="dms:Number">
          <xsd:maxInclusive value="2100"/>
          <xsd:minInclusive value="1900"/>
        </xsd:restriction>
      </xsd:simpleType>
    </xsd:element>
    <xsd:element name="Institution" ma:index="5" nillable="true" ma:displayName="Institution" ma:internalName="Institution">
      <xsd:simpleType>
        <xsd:restriction base="dms:Text">
          <xsd:maxLength value="255"/>
        </xsd:restriction>
      </xsd:simpleType>
    </xsd:element>
    <xsd:element name="_dlc_DocId" ma:index="17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9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8690a8-feff-4c4c-90ef-0207983e17a2" elementFormDefault="qualified">
    <xsd:import namespace="http://schemas.microsoft.com/office/2006/documentManagement/types"/>
    <xsd:import namespace="http://schemas.microsoft.com/office/infopath/2007/PartnerControls"/>
    <xsd:element name="SeminarDocType" ma:index="4" nillable="true" ma:displayName="Seminar Document Type" ma:internalName="SeminarDocType">
      <xsd:simpleType>
        <xsd:restriction base="dms:Choice">
          <xsd:enumeration value="Conference / Workshop Presentation"/>
          <xsd:enumeration value="Poster Exhibition"/>
          <xsd:enumeration value="Seminar Booklet"/>
          <xsd:enumeration value="Seminar Presentation"/>
        </xsd:restriction>
      </xsd:simpleType>
    </xsd:element>
    <xsd:element name="Institution2" ma:index="6" nillable="true" ma:displayName="Institution2" ma:internalName="Institution2">
      <xsd:simpleType>
        <xsd:restriction base="dms:Text">
          <xsd:maxLength value="255"/>
        </xsd:restriction>
      </xsd:simpleType>
    </xsd:element>
    <xsd:element name="Related_x0020_1" ma:index="7" nillable="true" ma:displayName="Related 1" ma:format="Hyperlink" ma:internalName="Related_x0020_1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Related2" ma:index="9" nillable="true" ma:displayName="Related 2" ma:format="Hyperlink" ma:internalName="Related2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5c4563-6859-4613-bb7d-01bad11ac3bb" elementFormDefault="qualified">
    <xsd:import namespace="http://schemas.microsoft.com/office/2006/documentManagement/types"/>
    <xsd:import namespace="http://schemas.microsoft.com/office/infopath/2007/PartnerControls"/>
    <xsd:element name="RelatedType1" ma:index="8" nillable="true" ma:displayName="Related Type 1" ma:format="Dropdown" ma:internalName="RelatedType1">
      <xsd:simpleType>
        <xsd:restriction base="dms:Choice">
          <xsd:enumeration value="Dissertation"/>
          <xsd:enumeration value="Journal Article"/>
          <xsd:enumeration value="Poster Exhibition"/>
          <xsd:enumeration value="Presentation"/>
          <xsd:enumeration value="Research Report"/>
          <xsd:enumeration value="Model / Framework"/>
          <xsd:enumeration value="Theses"/>
        </xsd:restriction>
      </xsd:simpleType>
    </xsd:element>
    <xsd:element name="RelatedType2" ma:index="10" nillable="true" ma:displayName="Related Type 2" ma:format="Dropdown" ma:internalName="RelatedType2">
      <xsd:simpleType>
        <xsd:restriction base="dms:Choice">
          <xsd:enumeration value="Dissertation"/>
          <xsd:enumeration value="Journal Article"/>
          <xsd:enumeration value="Poster Exhibition"/>
          <xsd:enumeration value="Presentation"/>
          <xsd:enumeration value="Research Report"/>
          <xsd:enumeration value="Model / Framework"/>
          <xsd:enumeration value="These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209e311-10e2-42ba-a66c-0984c872cd2d">N4FUYHAX2DSF-2092969366-18</_dlc_DocId>
    <_dlc_DocIdUrl xmlns="c209e311-10e2-42ba-a66c-0984c872cd2d">
      <Url>https://sp19prd01/ResearchRepo/_layouts/15/DocIdRedir.aspx?ID=N4FUYHAX2DSF-2092969366-18</Url>
      <Description>N4FUYHAX2DSF-2092969366-18</Description>
    </_dlc_DocIdUrl>
    <Authors xmlns="c209e311-10e2-42ba-a66c-0984c872cd2d" xsi:nil="true"/>
    <SeminarDocType xmlns="a58690a8-feff-4c4c-90ef-0207983e17a2">Seminar Presentation</SeminarDocType>
    <Year xmlns="c209e311-10e2-42ba-a66c-0984c872cd2d">2020</Year>
    <Institution xmlns="c209e311-10e2-42ba-a66c-0984c872cd2d">University of Venda</Institution>
    <Related_x0020_1 xmlns="a58690a8-feff-4c4c-90ef-0207983e17a2">
      <Url>https://tkp.tourism.gov.za/ResearchRepo/Shared%20Documents/UNIVEN%20Final%20Research%20Report.pdf?csf=1&amp;e=34qXzf</Url>
      <Description>https://tkp.tourism.gov.za/ResearchRepo/Shared%20Documents/UNIVEN%20Final%20Research%20Report.pdf?csf=1&amp;e=34qXzf</Description>
    </Related_x0020_1>
    <Institution2 xmlns="a58690a8-feff-4c4c-90ef-0207983e17a2" xsi:nil="true"/>
    <Related2 xmlns="a58690a8-feff-4c4c-90ef-0207983e17a2">
      <Url xsi:nil="true"/>
      <Description xsi:nil="true"/>
    </Related2>
    <RelatedType2 xmlns="ea5c4563-6859-4613-bb7d-01bad11ac3bb" xsi:nil="true"/>
    <RelatedType1 xmlns="ea5c4563-6859-4613-bb7d-01bad11ac3bb">Research Report</RelatedType1>
  </documentManagement>
</p:properties>
</file>

<file path=customXml/itemProps1.xml><?xml version="1.0" encoding="utf-8"?>
<ds:datastoreItem xmlns:ds="http://schemas.openxmlformats.org/officeDocument/2006/customXml" ds:itemID="{28169047-DC09-4627-B949-E493D2326270}"/>
</file>

<file path=customXml/itemProps2.xml><?xml version="1.0" encoding="utf-8"?>
<ds:datastoreItem xmlns:ds="http://schemas.openxmlformats.org/officeDocument/2006/customXml" ds:itemID="{CC09B5CD-73A9-404B-84A1-26620F617A83}"/>
</file>

<file path=customXml/itemProps3.xml><?xml version="1.0" encoding="utf-8"?>
<ds:datastoreItem xmlns:ds="http://schemas.openxmlformats.org/officeDocument/2006/customXml" ds:itemID="{F6200874-5971-4878-B4AC-BB874A559404}"/>
</file>

<file path=customXml/itemProps4.xml><?xml version="1.0" encoding="utf-8"?>
<ds:datastoreItem xmlns:ds="http://schemas.openxmlformats.org/officeDocument/2006/customXml" ds:itemID="{1856E6AC-DCFD-44AA-A0FC-CAA6EA80DD24}"/>
</file>

<file path=docProps/app.xml><?xml version="1.0" encoding="utf-8"?>
<Properties xmlns="http://schemas.openxmlformats.org/officeDocument/2006/extended-properties" xmlns:vt="http://schemas.openxmlformats.org/officeDocument/2006/docPropsVTypes">
  <TotalTime>50080</TotalTime>
  <Words>962</Words>
  <Application>Microsoft Office PowerPoint</Application>
  <PresentationFormat>Widescreen</PresentationFormat>
  <Paragraphs>412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Arial Narrow</vt:lpstr>
      <vt:lpstr>Calibri</vt:lpstr>
      <vt:lpstr>Calibri Light</vt:lpstr>
      <vt:lpstr>Cambria Math</vt:lpstr>
      <vt:lpstr>Times New Roman</vt:lpstr>
      <vt:lpstr>Office Theme</vt:lpstr>
      <vt:lpstr>1_Office Theme</vt:lpstr>
      <vt:lpstr>5_Office Theme</vt:lpstr>
      <vt:lpstr>An analysis of the public sector expenditure in the tourism value chain</vt:lpstr>
      <vt:lpstr>The Economic Significance of Tourism in South Africa</vt:lpstr>
      <vt:lpstr>Study objectives</vt:lpstr>
      <vt:lpstr>The Conceptual Framework</vt:lpstr>
      <vt:lpstr>The Conceptual Framework</vt:lpstr>
      <vt:lpstr>Methods</vt:lpstr>
      <vt:lpstr>PowerPoint Presentation</vt:lpstr>
      <vt:lpstr>Estimations based on proxies</vt:lpstr>
      <vt:lpstr>Response Rate and Reconfiguration</vt:lpstr>
      <vt:lpstr>B-BBEE Level of Enterprises registered with National Treasury</vt:lpstr>
      <vt:lpstr>Tax &amp; BBBEE status of Enterprises registered with National Treasury</vt:lpstr>
      <vt:lpstr>Demarcating the boundaries of the chain</vt:lpstr>
      <vt:lpstr>Concentration of Tourism-related Public Expenditure 2013-18</vt:lpstr>
      <vt:lpstr>PowerPoint Presentation</vt:lpstr>
      <vt:lpstr>Results on Dominance in the Accommodation Sub-Sector</vt:lpstr>
      <vt:lpstr>Results on Linkages in the Transport Sector</vt:lpstr>
      <vt:lpstr>What economic opportunities exist for black-owned enterprises?</vt:lpstr>
      <vt:lpstr>PowerPoint Presentation</vt:lpstr>
      <vt:lpstr>Policy Recommendations</vt:lpstr>
      <vt:lpstr>Thank you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Analysis of the Public Sector Expenditure in the Tourism Value Chain</dc:title>
  <dc:creator>Gift Dafuleya</dc:creator>
  <cp:lastModifiedBy>Gift Dafuleya</cp:lastModifiedBy>
  <cp:revision>164</cp:revision>
  <dcterms:created xsi:type="dcterms:W3CDTF">2018-02-14T20:42:59Z</dcterms:created>
  <dcterms:modified xsi:type="dcterms:W3CDTF">2020-10-23T16:40:14Z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0x0101002FB3B7F63E47E640ADD96B9B438D7913003928CA5547492A41A587E79780AF418F</vt:lpwstr>
  </property>
  <property fmtid="{D5CDD505-2E9C-101B-9397-08002B2CF9AE}" pid="3" name="_dlc_DocIdItemGuid">
    <vt:lpwstr>b3ee58a1-5d7a-45cc-ab9f-bdb67b9ab2ea</vt:lpwstr>
  </property>
</Properties>
</file>